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417" r:id="rId2"/>
    <p:sldId id="452" r:id="rId3"/>
    <p:sldId id="458" r:id="rId4"/>
    <p:sldId id="461" r:id="rId5"/>
    <p:sldId id="460" r:id="rId6"/>
    <p:sldId id="462" r:id="rId7"/>
    <p:sldId id="463" r:id="rId8"/>
    <p:sldId id="464" r:id="rId9"/>
    <p:sldId id="466" r:id="rId10"/>
    <p:sldId id="467" r:id="rId11"/>
    <p:sldId id="448" r:id="rId12"/>
    <p:sldId id="453" r:id="rId13"/>
    <p:sldId id="451" r:id="rId14"/>
    <p:sldId id="459" r:id="rId15"/>
    <p:sldId id="470" r:id="rId16"/>
    <p:sldId id="449" r:id="rId17"/>
    <p:sldId id="450" r:id="rId18"/>
    <p:sldId id="457" r:id="rId19"/>
    <p:sldId id="468" r:id="rId20"/>
    <p:sldId id="469" r:id="rId21"/>
  </p:sldIdLst>
  <p:sldSz cx="12192000" cy="6858000"/>
  <p:notesSz cx="6858000" cy="9144000"/>
  <p:defaultTextStyle>
    <a:defPPr>
      <a:defRPr lang="en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66A9"/>
    <a:srgbClr val="DAB6FC"/>
    <a:srgbClr val="2EABFF"/>
    <a:srgbClr val="00D8BC"/>
    <a:srgbClr val="015ADD"/>
    <a:srgbClr val="FFFFFF"/>
    <a:srgbClr val="035EDE"/>
    <a:srgbClr val="F344F7"/>
    <a:srgbClr val="005EDE"/>
    <a:srgbClr val="25B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A4A718-CF22-8742-A911-C56DACBBE641}" v="603" dt="2023-11-25T23:17:41.658"/>
    <p1510:client id="{AA51DD05-AA18-49E0-8B79-DEE222F6E0F9}" v="5737" dt="2023-11-26T08:49:19.442"/>
    <p1510:client id="{B8A9B487-8988-29BF-E91A-4666B69FE425}" v="6" vWet="8" dt="2023-11-26T08:37:49.333"/>
    <p1510:client id="{FCA1D922-1826-4ABA-B67E-2AACD7EAD595}" v="169" dt="2023-11-25T22:10:52.0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EEA856-D852-C447-AB83-38ABC8C1C068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5FBF75-8A24-D84B-BE48-A6010B12F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55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5FBF75-8A24-D84B-BE48-A6010B12F2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676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5FBF75-8A24-D84B-BE48-A6010B12F2E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722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5FBF75-8A24-D84B-BE48-A6010B12F2E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7457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5FBF75-8A24-D84B-BE48-A6010B12F2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0823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5FBF75-8A24-D84B-BE48-A6010B12F2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236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5FBF75-8A24-D84B-BE48-A6010B12F2E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23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5FBF75-8A24-D84B-BE48-A6010B12F2E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0143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5FBF75-8A24-D84B-BE48-A6010B12F2E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888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5FBF75-8A24-D84B-BE48-A6010B12F2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16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5FBF75-8A24-D84B-BE48-A6010B12F2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436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5FBF75-8A24-D84B-BE48-A6010B12F2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455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5FBF75-8A24-D84B-BE48-A6010B12F2E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99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5FBF75-8A24-D84B-BE48-A6010B12F2E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84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5FBF75-8A24-D84B-BE48-A6010B12F2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429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5FBF75-8A24-D84B-BE48-A6010B12F2E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94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5FBF75-8A24-D84B-BE48-A6010B12F2E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86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84264-846F-0261-F5B2-91503C981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42A2A-AC63-F14B-B1F7-BC402400086F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0B97D-289E-7A33-89C2-E0B7A6D65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D4DBED-827C-D727-F45B-E9774B922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F7A14-A52D-4F4F-939E-52029BD4D354}" type="slidenum">
              <a:rPr lang="en-US" smtClean="0"/>
              <a:t>‹#›</a:t>
            </a:fld>
            <a:endParaRPr lang="en-US"/>
          </a:p>
        </p:txBody>
      </p:sp>
      <p:pic>
        <p:nvPicPr>
          <p:cNvPr id="2050" name="Picture 2" descr="Fénykép megnyitása">
            <a:extLst>
              <a:ext uri="{FF2B5EF4-FFF2-40B4-BE49-F238E27FC236}">
                <a16:creationId xmlns:a16="http://schemas.microsoft.com/office/drawing/2014/main" id="{C0194B00-4DB0-067E-B697-8F8EBB1EC5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4331455" y="2787274"/>
            <a:ext cx="7010402" cy="14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459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F5B1B-0D7C-8BA8-9B4B-EC0D4A8F5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E5F7CD-FDD5-E359-8091-C4F6111602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7CB08-EA63-BF47-0EC0-3ECC13567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42A2A-AC63-F14B-B1F7-BC402400086F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9BE92-061C-0591-7908-DF98AECDF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05CD3-E711-9A3D-4E93-C0D1AFF06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F7A14-A52D-4F4F-939E-52029BD4D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15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0CBA8D-2D55-88BE-D04B-50FB7B736B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25EF6-0DE6-9EAC-84E1-1D01237EC7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1052D-5887-F078-7E9B-1299E1614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42A2A-AC63-F14B-B1F7-BC402400086F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DA5AA-B3F7-BE33-2C11-7B97CE60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F008A-DEA1-9901-004B-01E832CF5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F7A14-A52D-4F4F-939E-52029BD4D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094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6AF8A-7593-7518-7CBB-8C3B188BA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7261C-592A-6671-B799-4F62E6A0A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3D108-65A1-D216-D56D-823B40768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42A2A-AC63-F14B-B1F7-BC402400086F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CD321-7B5D-EE26-92DD-52B148B7A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ABBBF-4CEF-C504-6038-F10C8E69B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F7A14-A52D-4F4F-939E-52029BD4D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62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B7EB7-E080-D685-35E7-904ECD757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3F677D-F821-988F-DE3B-257127719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E0D99-3018-34D4-80C5-47169AF00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42A2A-AC63-F14B-B1F7-BC402400086F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29CC48-0054-B74F-6C54-D66E8145B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1705A-36A5-1155-D9C0-780B5F204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F7A14-A52D-4F4F-939E-52029BD4D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908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236DD-AD77-AE6E-D2D8-0A7F19D23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549CF-012A-153A-36A0-D660918D9A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81485-50C4-0D43-FE03-A27E56F3E4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2C6BE3-150F-3AD3-C614-67B8B3974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42A2A-AC63-F14B-B1F7-BC402400086F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39A857-472E-7807-39F2-286929D89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A06C49-31B5-8E69-1522-1021CD6DA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F7A14-A52D-4F4F-939E-52029BD4D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446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049B4-9FAC-A1FA-B0CA-89F6DB36A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581EE-DFA3-5E22-5395-52CA9BA0B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A34030-EB5F-2011-00F4-B8961256F3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4C9A03-DADA-79D0-BC38-AA722F99CE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0ADFDF-35CC-C6E4-949E-2B33ECB4CC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84EF47-F67F-7889-75FC-992A406BA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42A2A-AC63-F14B-B1F7-BC402400086F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E9DEAC-61E5-8A0D-2A21-843599BCC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6E6094-A2C2-F219-2401-4DA955AEB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F7A14-A52D-4F4F-939E-52029BD4D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925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5866A-CB00-DA51-AF38-DB01C102E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13D101-AADB-F5AA-490A-8C0C4B325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42A2A-AC63-F14B-B1F7-BC402400086F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DBF9FE-8647-7F45-7CAB-526CB161A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7D91BB-7CAC-4F38-65FD-F2B833BA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F7A14-A52D-4F4F-939E-52029BD4D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9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972F7A-0025-0B2B-A2B2-1BAA2903E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42A2A-AC63-F14B-B1F7-BC402400086F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4A075C-4890-CC61-9870-6077591EE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69A4F9-8082-3EE3-EE80-4FFAE3913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F7A14-A52D-4F4F-939E-52029BD4D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039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0AC02-02DA-E1B3-2D17-03B85ED1D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4C800-0AEA-84C6-F7AF-96F5E3994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58E49D-3DF4-DA25-CC4A-0E18358CA0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584BD2-0EB1-DAFB-6216-1299591AC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42A2A-AC63-F14B-B1F7-BC402400086F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C07E73-61CC-55C8-E7DF-37F48793D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10223F-B3A5-C0ED-9804-492B81214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F7A14-A52D-4F4F-939E-52029BD4D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2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FF13D-BE98-1D0B-575F-3483A35C8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02A1BF-B49B-8487-454C-50F0948669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C3FBD7-A991-5999-FEAC-90CB060ED0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1C229A-D550-A477-32AE-20E7CBDA0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42A2A-AC63-F14B-B1F7-BC402400086F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60326-6641-2EB3-65B1-1AAD059D3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39CAB-3F46-86A4-36E7-202202512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F7A14-A52D-4F4F-939E-52029BD4D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22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ECA988-53C6-ABEC-32A8-33B62B62F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DC4291-AC58-E3E5-C199-427B602D2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BC313-E588-6AB3-FE14-F2CE4A4B68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42A2A-AC63-F14B-B1F7-BC402400086F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B8D91-68D4-A215-305C-1DE2B95111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7C354-C31F-EF2F-B8D1-B3252A980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F7A14-A52D-4F4F-939E-52029BD4D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152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8.png"/><Relationship Id="rId3" Type="http://schemas.openxmlformats.org/officeDocument/2006/relationships/image" Target="../media/image23.pn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5" Type="http://schemas.openxmlformats.org/officeDocument/2006/relationships/image" Target="../media/image22.png"/><Relationship Id="rId10" Type="http://schemas.openxmlformats.org/officeDocument/2006/relationships/image" Target="../media/image9.png"/><Relationship Id="rId4" Type="http://schemas.openxmlformats.org/officeDocument/2006/relationships/image" Target="../media/image16.png"/><Relationship Id="rId9" Type="http://schemas.openxmlformats.org/officeDocument/2006/relationships/image" Target="../media/image8.png"/><Relationship Id="rId1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4.svg"/><Relationship Id="rId10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4.sv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.svg"/><Relationship Id="rId10" Type="http://schemas.openxmlformats.org/officeDocument/2006/relationships/image" Target="../media/image52.png"/><Relationship Id="rId4" Type="http://schemas.openxmlformats.org/officeDocument/2006/relationships/image" Target="../media/image3.png"/><Relationship Id="rId9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4.svg"/><Relationship Id="rId9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4.svg"/><Relationship Id="rId9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4.sv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4.sv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6.png"/><Relationship Id="rId7" Type="http://schemas.openxmlformats.org/officeDocument/2006/relationships/image" Target="../media/image11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1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11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0.png"/><Relationship Id="rId3" Type="http://schemas.openxmlformats.org/officeDocument/2006/relationships/image" Target="../media/image21.png"/><Relationship Id="rId7" Type="http://schemas.openxmlformats.org/officeDocument/2006/relationships/image" Target="../media/image11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5" Type="http://schemas.openxmlformats.org/officeDocument/2006/relationships/image" Target="../media/image17.pn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8.png"/><Relationship Id="rId3" Type="http://schemas.openxmlformats.org/officeDocument/2006/relationships/image" Target="../media/image23.pn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5" Type="http://schemas.openxmlformats.org/officeDocument/2006/relationships/image" Target="../media/image22.png"/><Relationship Id="rId10" Type="http://schemas.openxmlformats.org/officeDocument/2006/relationships/image" Target="../media/image9.png"/><Relationship Id="rId4" Type="http://schemas.openxmlformats.org/officeDocument/2006/relationships/image" Target="../media/image16.png"/><Relationship Id="rId9" Type="http://schemas.openxmlformats.org/officeDocument/2006/relationships/image" Target="../media/image8.png"/><Relationship Id="rId1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water droplet in water&#10;&#10;Description automatically generated">
            <a:extLst>
              <a:ext uri="{FF2B5EF4-FFF2-40B4-BE49-F238E27FC236}">
                <a16:creationId xmlns:a16="http://schemas.microsoft.com/office/drawing/2014/main" id="{4115A16D-96D8-8085-EEA2-B3020E297B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8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</a:extLst>
          </a:blip>
          <a:srcRect b="15476"/>
          <a:stretch/>
        </p:blipFill>
        <p:spPr>
          <a:xfrm>
            <a:off x="0" y="-1"/>
            <a:ext cx="12250496" cy="68580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4B492AB-DD99-8590-BEF5-929B30A37713}"/>
              </a:ext>
            </a:extLst>
          </p:cNvPr>
          <p:cNvSpPr>
            <a:spLocks/>
          </p:cNvSpPr>
          <p:nvPr/>
        </p:nvSpPr>
        <p:spPr>
          <a:xfrm>
            <a:off x="-254643" y="-1"/>
            <a:ext cx="12505139" cy="6858001"/>
          </a:xfrm>
          <a:prstGeom prst="rect">
            <a:avLst/>
          </a:prstGeom>
          <a:solidFill>
            <a:schemeClr val="tx1">
              <a:lumMod val="50000"/>
              <a:lumOff val="50000"/>
              <a:alpha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507ADA2-158B-B587-CD34-27EEFB8C18AA}"/>
              </a:ext>
            </a:extLst>
          </p:cNvPr>
          <p:cNvCxnSpPr>
            <a:cxnSpLocks/>
          </p:cNvCxnSpPr>
          <p:nvPr/>
        </p:nvCxnSpPr>
        <p:spPr>
          <a:xfrm>
            <a:off x="12192000" y="386207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E30AEE-5E55-2185-CABA-516D7466C4A4}"/>
              </a:ext>
            </a:extLst>
          </p:cNvPr>
          <p:cNvSpPr txBox="1"/>
          <p:nvPr/>
        </p:nvSpPr>
        <p:spPr>
          <a:xfrm>
            <a:off x="284583" y="6250531"/>
            <a:ext cx="2816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Century Gothic" panose="020B0502020202020204" pitchFamily="34" charset="0"/>
              </a:rPr>
              <a:t>November 26</a:t>
            </a:r>
            <a:r>
              <a:rPr lang="en-US" b="1" baseline="30000">
                <a:solidFill>
                  <a:schemeClr val="bg1"/>
                </a:solidFill>
                <a:latin typeface="Century Gothic" panose="020B0502020202020204" pitchFamily="34" charset="0"/>
              </a:rPr>
              <a:t>th</a:t>
            </a:r>
            <a:r>
              <a:rPr lang="en-US" b="1">
                <a:solidFill>
                  <a:schemeClr val="bg1"/>
                </a:solidFill>
                <a:latin typeface="Century Gothic" panose="020B0502020202020204" pitchFamily="34" charset="0"/>
              </a:rPr>
              <a:t>, 2023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0F492A-FA83-D40E-C930-6DB55EEDB2B2}"/>
              </a:ext>
            </a:extLst>
          </p:cNvPr>
          <p:cNvSpPr/>
          <p:nvPr/>
        </p:nvSpPr>
        <p:spPr>
          <a:xfrm>
            <a:off x="275552" y="1524306"/>
            <a:ext cx="12250496" cy="42809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>
              <a:latin typeface="Roboto Bold" panose="02000000000000000000" pitchFamily="2" charset="0"/>
              <a:ea typeface="Roboto Bold" panose="02000000000000000000" pitchFamily="2" charset="0"/>
              <a:cs typeface="Roboto Bold" panose="02000000000000000000" pitchFamily="2" charset="0"/>
            </a:endParaRPr>
          </a:p>
          <a:p>
            <a:pPr>
              <a:spcBef>
                <a:spcPts val="1200"/>
              </a:spcBef>
            </a:pPr>
            <a:r>
              <a:rPr lang="en-US" sz="32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Sustainability challenge</a:t>
            </a:r>
          </a:p>
          <a:p>
            <a:pPr>
              <a:spcBef>
                <a:spcPts val="1200"/>
              </a:spcBef>
            </a:pPr>
            <a:r>
              <a:rPr lang="en-US" sz="32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JunctionX</a:t>
            </a:r>
            <a:r>
              <a:rPr lang="en-US" sz="32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Budapest Hackathon - 2023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1FDD249-DD00-D126-2FBB-98C95853DA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5359" y="471547"/>
            <a:ext cx="1332928" cy="13329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904B2B5-B7F5-812C-976D-18ABB9D1B9A3}"/>
              </a:ext>
            </a:extLst>
          </p:cNvPr>
          <p:cNvSpPr txBox="1"/>
          <p:nvPr/>
        </p:nvSpPr>
        <p:spPr>
          <a:xfrm>
            <a:off x="1562667" y="785938"/>
            <a:ext cx="2611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noProof="1">
                <a:gradFill>
                  <a:gsLst>
                    <a:gs pos="560">
                      <a:srgbClr val="0056E0"/>
                    </a:gs>
                    <a:gs pos="66000">
                      <a:srgbClr val="00E5B8"/>
                    </a:gs>
                  </a:gsLst>
                  <a:lin ang="18900000" scaled="1"/>
                </a:gra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DROP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3FC774-8A92-E8BC-0FDD-94335E494A76}"/>
              </a:ext>
            </a:extLst>
          </p:cNvPr>
          <p:cNvSpPr txBox="1"/>
          <p:nvPr/>
        </p:nvSpPr>
        <p:spPr>
          <a:xfrm>
            <a:off x="397071" y="1928506"/>
            <a:ext cx="494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Collective drops, sustainable waves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DED9C9-2ED4-F33F-BACF-173C3974A373}"/>
              </a:ext>
            </a:extLst>
          </p:cNvPr>
          <p:cNvSpPr txBox="1"/>
          <p:nvPr/>
        </p:nvSpPr>
        <p:spPr>
          <a:xfrm>
            <a:off x="9989865" y="6250531"/>
            <a:ext cx="2339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Century Gothic" panose="020B0502020202020204" pitchFamily="34" charset="0"/>
              </a:rPr>
              <a:t>Vojtech Vasut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EE3A0E-7A84-4C34-C627-EEDF7A5360E3}"/>
              </a:ext>
            </a:extLst>
          </p:cNvPr>
          <p:cNvSpPr txBox="1"/>
          <p:nvPr/>
        </p:nvSpPr>
        <p:spPr>
          <a:xfrm>
            <a:off x="7726624" y="500706"/>
            <a:ext cx="40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Team: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C108C7-6FC8-3CF4-9885-19659A9A11B8}"/>
              </a:ext>
            </a:extLst>
          </p:cNvPr>
          <p:cNvSpPr txBox="1"/>
          <p:nvPr/>
        </p:nvSpPr>
        <p:spPr>
          <a:xfrm>
            <a:off x="7726624" y="878271"/>
            <a:ext cx="400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ELTRMG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AFAE59-5727-1D03-0834-FFA00C0067A4}"/>
              </a:ext>
            </a:extLst>
          </p:cNvPr>
          <p:cNvSpPr txBox="1"/>
          <p:nvPr/>
        </p:nvSpPr>
        <p:spPr>
          <a:xfrm>
            <a:off x="9989865" y="5822947"/>
            <a:ext cx="2339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err="1">
                <a:solidFill>
                  <a:schemeClr val="bg1"/>
                </a:solidFill>
                <a:latin typeface="Century Gothic" panose="020B0502020202020204" pitchFamily="34" charset="0"/>
              </a:rPr>
              <a:t>Tamás</a:t>
            </a:r>
            <a:r>
              <a:rPr lang="en-US" b="1">
                <a:solidFill>
                  <a:schemeClr val="bg1"/>
                </a:solidFill>
                <a:latin typeface="Century Gothic" panose="020B0502020202020204" pitchFamily="34" charset="0"/>
              </a:rPr>
              <a:t> Molnár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1D04A6-8FC2-3510-3C89-2ADCAE22F622}"/>
              </a:ext>
            </a:extLst>
          </p:cNvPr>
          <p:cNvSpPr txBox="1"/>
          <p:nvPr/>
        </p:nvSpPr>
        <p:spPr>
          <a:xfrm>
            <a:off x="9989865" y="5395364"/>
            <a:ext cx="2339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err="1">
                <a:solidFill>
                  <a:schemeClr val="bg1"/>
                </a:solidFill>
                <a:latin typeface="Century Gothic" panose="020B0502020202020204" pitchFamily="34" charset="0"/>
              </a:rPr>
              <a:t>Gábor</a:t>
            </a:r>
            <a:r>
              <a:rPr lang="en-US" b="1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b="1" err="1">
                <a:solidFill>
                  <a:schemeClr val="bg1"/>
                </a:solidFill>
                <a:latin typeface="Century Gothic" panose="020B0502020202020204" pitchFamily="34" charset="0"/>
              </a:rPr>
              <a:t>Kismárton</a:t>
            </a:r>
            <a:endParaRPr lang="en-US" b="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AA6880-DFB4-E5BF-6273-0B498D8CF204}"/>
              </a:ext>
            </a:extLst>
          </p:cNvPr>
          <p:cNvSpPr txBox="1"/>
          <p:nvPr/>
        </p:nvSpPr>
        <p:spPr>
          <a:xfrm>
            <a:off x="9989865" y="4967781"/>
            <a:ext cx="2339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Century Gothic" panose="020B0502020202020204" pitchFamily="34" charset="0"/>
              </a:rPr>
              <a:t>Gergely </a:t>
            </a:r>
            <a:r>
              <a:rPr lang="en-US" b="1" err="1">
                <a:solidFill>
                  <a:schemeClr val="bg1"/>
                </a:solidFill>
                <a:latin typeface="Century Gothic" panose="020B0502020202020204" pitchFamily="34" charset="0"/>
              </a:rPr>
              <a:t>Hüvös</a:t>
            </a:r>
            <a:endParaRPr lang="en-US" b="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BA9A38-EB60-B9E9-9430-F888917744C0}"/>
              </a:ext>
            </a:extLst>
          </p:cNvPr>
          <p:cNvSpPr txBox="1"/>
          <p:nvPr/>
        </p:nvSpPr>
        <p:spPr>
          <a:xfrm>
            <a:off x="9989865" y="4540198"/>
            <a:ext cx="2339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Century Gothic" panose="020B0502020202020204" pitchFamily="34" charset="0"/>
              </a:rPr>
              <a:t>Ábel Németh</a:t>
            </a:r>
          </a:p>
        </p:txBody>
      </p:sp>
    </p:spTree>
    <p:extLst>
      <p:ext uri="{BB962C8B-B14F-4D97-AF65-F5344CB8AC3E}">
        <p14:creationId xmlns:p14="http://schemas.microsoft.com/office/powerpoint/2010/main" val="1565264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65A1E46-90B3-55B4-555B-5EF4480B0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317" y="1265040"/>
            <a:ext cx="2330090" cy="49625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BED0ED-6404-0D90-12CD-D43FC5B21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972" y="1265040"/>
            <a:ext cx="2366959" cy="496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DB357E-9DD0-EEA2-1F0C-966B0C98EDEF}"/>
              </a:ext>
            </a:extLst>
          </p:cNvPr>
          <p:cNvSpPr txBox="1"/>
          <p:nvPr/>
        </p:nvSpPr>
        <p:spPr>
          <a:xfrm>
            <a:off x="248053" y="143110"/>
            <a:ext cx="10177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The app has various features</a:t>
            </a:r>
          </a:p>
        </p:txBody>
      </p:sp>
      <p:sp>
        <p:nvSpPr>
          <p:cNvPr id="3" name="Date Placeholder 33">
            <a:extLst>
              <a:ext uri="{FF2B5EF4-FFF2-40B4-BE49-F238E27FC236}">
                <a16:creationId xmlns:a16="http://schemas.microsoft.com/office/drawing/2014/main" id="{1C3AEF6F-ECB3-D519-B7DD-2927B18C4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208DB-5AF8-3144-9F72-AC53BB0CDA79}" type="datetime1">
              <a:rPr lang="hu-HU" smtClean="0"/>
              <a:t>2023. 11. 26.</a:t>
            </a:fld>
            <a:endParaRPr lang="en-US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32A27652-EF8A-52E7-F732-4D9E1A71D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41B4-C0B9-B94E-90FD-4D905D6ED05C}" type="slidenum">
              <a:rPr lang="en-US" smtClean="0"/>
              <a:t>10</a:t>
            </a:fld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85FC40A-A2A1-AAF1-6411-F1B12B047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05352"/>
            <a:ext cx="10277475" cy="6667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929EE62-7FE6-8798-87E2-D9A2CA88BF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21169" y="110589"/>
            <a:ext cx="432631" cy="43263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54E94BA-F5C2-288B-FF1D-6E89FC369208}"/>
              </a:ext>
            </a:extLst>
          </p:cNvPr>
          <p:cNvSpPr txBox="1"/>
          <p:nvPr/>
        </p:nvSpPr>
        <p:spPr>
          <a:xfrm>
            <a:off x="11270418" y="176812"/>
            <a:ext cx="978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1">
                <a:gradFill>
                  <a:gsLst>
                    <a:gs pos="560">
                      <a:srgbClr val="0056E0"/>
                    </a:gs>
                    <a:gs pos="66000">
                      <a:srgbClr val="00E5B8"/>
                    </a:gs>
                  </a:gsLst>
                  <a:lin ang="18900000" scaled="1"/>
                </a:gra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DROP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F0C3422-6A74-A778-BF2B-23B832EB9193}"/>
              </a:ext>
            </a:extLst>
          </p:cNvPr>
          <p:cNvSpPr/>
          <p:nvPr/>
        </p:nvSpPr>
        <p:spPr>
          <a:xfrm>
            <a:off x="4572243" y="1652053"/>
            <a:ext cx="1996716" cy="525089"/>
          </a:xfrm>
          <a:prstGeom prst="roundRect">
            <a:avLst/>
          </a:prstGeom>
          <a:solidFill>
            <a:srgbClr val="2EA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Give them advice!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26408D4-1E8F-2F2A-6897-F48925ADCB45}"/>
              </a:ext>
            </a:extLst>
          </p:cNvPr>
          <p:cNvSpPr/>
          <p:nvPr/>
        </p:nvSpPr>
        <p:spPr>
          <a:xfrm>
            <a:off x="9810934" y="1652053"/>
            <a:ext cx="1996716" cy="525089"/>
          </a:xfrm>
          <a:prstGeom prst="roundRect">
            <a:avLst/>
          </a:prstGeom>
          <a:solidFill>
            <a:srgbClr val="2EA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Reward them!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661383D-A5EB-659D-3949-A5185ADD3284}"/>
              </a:ext>
            </a:extLst>
          </p:cNvPr>
          <p:cNvSpPr/>
          <p:nvPr/>
        </p:nvSpPr>
        <p:spPr>
          <a:xfrm>
            <a:off x="7191588" y="1654069"/>
            <a:ext cx="1996716" cy="525089"/>
          </a:xfrm>
          <a:prstGeom prst="roundRect">
            <a:avLst/>
          </a:prstGeom>
          <a:solidFill>
            <a:srgbClr val="2EA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Gamify it!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A059AF1-5383-FD10-8ECB-84E9D67EF6B2}"/>
              </a:ext>
            </a:extLst>
          </p:cNvPr>
          <p:cNvSpPr txBox="1"/>
          <p:nvPr/>
        </p:nvSpPr>
        <p:spPr>
          <a:xfrm>
            <a:off x="7811455" y="908377"/>
            <a:ext cx="1263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noProof="1">
                <a:gradFill>
                  <a:gsLst>
                    <a:gs pos="560">
                      <a:srgbClr val="0056E0"/>
                    </a:gs>
                    <a:gs pos="66000">
                      <a:srgbClr val="00E5B8"/>
                    </a:gs>
                  </a:gsLst>
                  <a:lin ang="18900000" scaled="1"/>
                </a:gra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DROP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4DF646-4723-80A5-A065-B5564DB7A0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2500" y="1748731"/>
            <a:ext cx="272279" cy="3213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4C9FBE-A4F2-E30D-EEC3-4527FD2FBF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7955" y="1753940"/>
            <a:ext cx="272279" cy="3213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3FE4EC4-71DE-006A-2210-FB5EA8BC24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243" y="1753938"/>
            <a:ext cx="272279" cy="321314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BE79C4C-83B0-46D7-59C4-C2C8381B6D2C}"/>
              </a:ext>
            </a:extLst>
          </p:cNvPr>
          <p:cNvSpPr/>
          <p:nvPr/>
        </p:nvSpPr>
        <p:spPr>
          <a:xfrm>
            <a:off x="913289" y="929060"/>
            <a:ext cx="2904908" cy="5544274"/>
          </a:xfrm>
          <a:custGeom>
            <a:avLst/>
            <a:gdLst>
              <a:gd name="connsiteX0" fmla="*/ 572793 w 2923572"/>
              <a:gd name="connsiteY0" fmla="*/ 318672 h 5544274"/>
              <a:gd name="connsiteX1" fmla="*/ 319268 w 2923572"/>
              <a:gd name="connsiteY1" fmla="*/ 572197 h 5544274"/>
              <a:gd name="connsiteX2" fmla="*/ 319268 w 2923572"/>
              <a:gd name="connsiteY2" fmla="*/ 4972076 h 5544274"/>
              <a:gd name="connsiteX3" fmla="*/ 572793 w 2923572"/>
              <a:gd name="connsiteY3" fmla="*/ 5225601 h 5544274"/>
              <a:gd name="connsiteX4" fmla="*/ 2350778 w 2923572"/>
              <a:gd name="connsiteY4" fmla="*/ 5225601 h 5544274"/>
              <a:gd name="connsiteX5" fmla="*/ 2604303 w 2923572"/>
              <a:gd name="connsiteY5" fmla="*/ 4972076 h 5544274"/>
              <a:gd name="connsiteX6" fmla="*/ 2604303 w 2923572"/>
              <a:gd name="connsiteY6" fmla="*/ 572197 h 5544274"/>
              <a:gd name="connsiteX7" fmla="*/ 2350778 w 2923572"/>
              <a:gd name="connsiteY7" fmla="*/ 318672 h 5544274"/>
              <a:gd name="connsiteX8" fmla="*/ 0 w 2923572"/>
              <a:gd name="connsiteY8" fmla="*/ 0 h 5544274"/>
              <a:gd name="connsiteX9" fmla="*/ 2923572 w 2923572"/>
              <a:gd name="connsiteY9" fmla="*/ 0 h 5544274"/>
              <a:gd name="connsiteX10" fmla="*/ 2923572 w 2923572"/>
              <a:gd name="connsiteY10" fmla="*/ 5544274 h 5544274"/>
              <a:gd name="connsiteX11" fmla="*/ 0 w 2923572"/>
              <a:gd name="connsiteY11" fmla="*/ 5544274 h 5544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23572" h="5544274">
                <a:moveTo>
                  <a:pt x="572793" y="318672"/>
                </a:moveTo>
                <a:cubicBezTo>
                  <a:pt x="432775" y="318672"/>
                  <a:pt x="319268" y="432179"/>
                  <a:pt x="319268" y="572197"/>
                </a:cubicBezTo>
                <a:lnTo>
                  <a:pt x="319268" y="4972076"/>
                </a:lnTo>
                <a:cubicBezTo>
                  <a:pt x="319268" y="5112094"/>
                  <a:pt x="432775" y="5225601"/>
                  <a:pt x="572793" y="5225601"/>
                </a:cubicBezTo>
                <a:lnTo>
                  <a:pt x="2350778" y="5225601"/>
                </a:lnTo>
                <a:cubicBezTo>
                  <a:pt x="2490796" y="5225601"/>
                  <a:pt x="2604303" y="5112094"/>
                  <a:pt x="2604303" y="4972076"/>
                </a:cubicBezTo>
                <a:lnTo>
                  <a:pt x="2604303" y="572197"/>
                </a:lnTo>
                <a:cubicBezTo>
                  <a:pt x="2604303" y="432179"/>
                  <a:pt x="2490796" y="318672"/>
                  <a:pt x="2350778" y="318672"/>
                </a:cubicBezTo>
                <a:close/>
                <a:moveTo>
                  <a:pt x="0" y="0"/>
                </a:moveTo>
                <a:lnTo>
                  <a:pt x="2923572" y="0"/>
                </a:lnTo>
                <a:lnTo>
                  <a:pt x="2923572" y="5544274"/>
                </a:lnTo>
                <a:lnTo>
                  <a:pt x="0" y="55442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251581B-3A66-83E7-B33F-B8B0F97280D8}"/>
              </a:ext>
            </a:extLst>
          </p:cNvPr>
          <p:cNvSpPr/>
          <p:nvPr/>
        </p:nvSpPr>
        <p:spPr>
          <a:xfrm>
            <a:off x="4572243" y="2557568"/>
            <a:ext cx="1996716" cy="82781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D8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Blog and educational content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04B9FF0-C7AD-979C-89F7-200EFE20EEA7}"/>
              </a:ext>
            </a:extLst>
          </p:cNvPr>
          <p:cNvSpPr/>
          <p:nvPr/>
        </p:nvSpPr>
        <p:spPr>
          <a:xfrm>
            <a:off x="4572243" y="3692395"/>
            <a:ext cx="1996716" cy="82781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D8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err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Personalised</a:t>
            </a:r>
            <a:r>
              <a:rPr lang="en-US" sz="12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 challenges and recommendations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3945EBF-989C-4C9F-A4D9-57C034687AAE}"/>
              </a:ext>
            </a:extLst>
          </p:cNvPr>
          <p:cNvSpPr/>
          <p:nvPr/>
        </p:nvSpPr>
        <p:spPr>
          <a:xfrm>
            <a:off x="7191328" y="2535571"/>
            <a:ext cx="1996716" cy="82781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D8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Earning “Drops” as a   reward for environmental acts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D8E8805E-0A1F-40CD-5E9A-E993954B793B}"/>
              </a:ext>
            </a:extLst>
          </p:cNvPr>
          <p:cNvSpPr/>
          <p:nvPr/>
        </p:nvSpPr>
        <p:spPr>
          <a:xfrm>
            <a:off x="7191588" y="3692395"/>
            <a:ext cx="1996716" cy="82781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D8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Growing a virtual forest, collecting streaks and badges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E2C56033-4495-503E-B4B2-669E499326C4}"/>
              </a:ext>
            </a:extLst>
          </p:cNvPr>
          <p:cNvSpPr/>
          <p:nvPr/>
        </p:nvSpPr>
        <p:spPr>
          <a:xfrm>
            <a:off x="9810934" y="3692394"/>
            <a:ext cx="1996716" cy="82781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D8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Validation bans those who will try to cheat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3551575-9E8B-6052-30EF-BDF1652EA52F}"/>
              </a:ext>
            </a:extLst>
          </p:cNvPr>
          <p:cNvSpPr/>
          <p:nvPr/>
        </p:nvSpPr>
        <p:spPr>
          <a:xfrm>
            <a:off x="9810934" y="2557568"/>
            <a:ext cx="1996716" cy="82781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D8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Getting discounts and coupons for your progress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B7AB4B6-78D9-0A45-79A8-7A41CD33FC13}"/>
              </a:ext>
            </a:extLst>
          </p:cNvPr>
          <p:cNvSpPr/>
          <p:nvPr/>
        </p:nvSpPr>
        <p:spPr>
          <a:xfrm>
            <a:off x="7191588" y="4876621"/>
            <a:ext cx="1996716" cy="82781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D8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Seeing how cities preforming and competing 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D59225D2-F036-5AA2-BCB2-446B84E669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92026" y="2419269"/>
            <a:ext cx="468000" cy="4680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23EA11C-6053-EDF0-F340-28BC01334B5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61978" y="3477166"/>
            <a:ext cx="468000" cy="468000"/>
          </a:xfrm>
          <a:prstGeom prst="rect">
            <a:avLst/>
          </a:prstGeom>
        </p:spPr>
      </p:pic>
      <p:pic>
        <p:nvPicPr>
          <p:cNvPr id="54" name="Graphic 54">
            <a:extLst>
              <a:ext uri="{FF2B5EF4-FFF2-40B4-BE49-F238E27FC236}">
                <a16:creationId xmlns:a16="http://schemas.microsoft.com/office/drawing/2014/main" id="{760ECCD8-539F-EEBF-CCC2-6D220A6EFA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14952" y="908377"/>
            <a:ext cx="387949" cy="38794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7D99FF9-292D-B45F-B48F-7D970B74EE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56608" y="3498713"/>
            <a:ext cx="468000" cy="4680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8990AD7-8511-3DA7-0E7B-AA63E10818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97353" y="4640902"/>
            <a:ext cx="468000" cy="4680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CB27CDB5-686B-10F2-FC25-F7A0D0DF3CC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68500" y="2318784"/>
            <a:ext cx="468000" cy="4680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D9AFA46-257C-15AA-A5D8-EF6FF635034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flipH="1">
            <a:off x="9594105" y="3549990"/>
            <a:ext cx="468000" cy="4680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87468752-F5EC-3DC3-BF91-B27DA8CEBF8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56608" y="2326319"/>
            <a:ext cx="468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36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DB357E-9DD0-EEA2-1F0C-966B0C98EDEF}"/>
              </a:ext>
            </a:extLst>
          </p:cNvPr>
          <p:cNvSpPr txBox="1"/>
          <p:nvPr/>
        </p:nvSpPr>
        <p:spPr>
          <a:xfrm>
            <a:off x="248053" y="143110"/>
            <a:ext cx="10177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The app provides </a:t>
            </a:r>
            <a:r>
              <a:rPr lang="en-US" sz="2000" err="1"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personalised</a:t>
            </a:r>
            <a:r>
              <a:rPr lang="en-US" sz="2000"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 tips to best suit the individual’s case</a:t>
            </a:r>
          </a:p>
        </p:txBody>
      </p:sp>
      <p:sp>
        <p:nvSpPr>
          <p:cNvPr id="3" name="Date Placeholder 33">
            <a:extLst>
              <a:ext uri="{FF2B5EF4-FFF2-40B4-BE49-F238E27FC236}">
                <a16:creationId xmlns:a16="http://schemas.microsoft.com/office/drawing/2014/main" id="{1C3AEF6F-ECB3-D519-B7DD-2927B18C4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208DB-5AF8-3144-9F72-AC53BB0CDA79}" type="datetime1">
              <a:rPr lang="hu-HU" smtClean="0"/>
              <a:t>2023. 11. 26.</a:t>
            </a:fld>
            <a:endParaRPr lang="en-US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32A27652-EF8A-52E7-F732-4D9E1A71D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41B4-C0B9-B94E-90FD-4D905D6ED05C}" type="slidenum">
              <a:rPr lang="en-US" smtClean="0"/>
              <a:t>11</a:t>
            </a:fld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85FC40A-A2A1-AAF1-6411-F1B12B047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5352"/>
            <a:ext cx="10277475" cy="6667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929EE62-7FE6-8798-87E2-D9A2CA88BF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21169" y="110589"/>
            <a:ext cx="432631" cy="43263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54E94BA-F5C2-288B-FF1D-6E89FC369208}"/>
              </a:ext>
            </a:extLst>
          </p:cNvPr>
          <p:cNvSpPr txBox="1"/>
          <p:nvPr/>
        </p:nvSpPr>
        <p:spPr>
          <a:xfrm>
            <a:off x="11270418" y="176812"/>
            <a:ext cx="978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1">
                <a:gradFill>
                  <a:gsLst>
                    <a:gs pos="560">
                      <a:srgbClr val="0056E0"/>
                    </a:gs>
                    <a:gs pos="66000">
                      <a:srgbClr val="00E5B8"/>
                    </a:gs>
                  </a:gsLst>
                  <a:lin ang="18900000" scaled="1"/>
                </a:gra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DROP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AE32F1D-E021-9244-5EB6-BCCFE6956733}"/>
              </a:ext>
            </a:extLst>
          </p:cNvPr>
          <p:cNvSpPr/>
          <p:nvPr/>
        </p:nvSpPr>
        <p:spPr>
          <a:xfrm>
            <a:off x="2710002" y="3041248"/>
            <a:ext cx="8560416" cy="775504"/>
          </a:xfrm>
          <a:prstGeom prst="roundRect">
            <a:avLst/>
          </a:prstGeom>
          <a:solidFill>
            <a:srgbClr val="00D8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 i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Users are </a:t>
            </a:r>
            <a:r>
              <a:rPr lang="en-US" sz="2000" b="1" i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segmented</a:t>
            </a:r>
            <a:r>
              <a:rPr lang="en-US" sz="2000" b="0" i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based on </a:t>
            </a:r>
          </a:p>
          <a:p>
            <a:pPr algn="ctr"/>
            <a:r>
              <a:rPr lang="en-US" sz="2000" b="0" i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demographic, psychographic, and behavioral dimensions.</a:t>
            </a:r>
            <a:endParaRPr lang="en-US" sz="2000" b="1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A9B3C9-772A-FE0C-2856-E12395BF12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6488" y="2867386"/>
            <a:ext cx="1123227" cy="112322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A867659-7E41-4801-96EB-C68C2C5A6E3D}"/>
              </a:ext>
            </a:extLst>
          </p:cNvPr>
          <p:cNvSpPr/>
          <p:nvPr/>
        </p:nvSpPr>
        <p:spPr>
          <a:xfrm>
            <a:off x="2710002" y="1059787"/>
            <a:ext cx="8560416" cy="775504"/>
          </a:xfrm>
          <a:prstGeom prst="roundRect">
            <a:avLst/>
          </a:prstGeom>
          <a:solidFill>
            <a:srgbClr val="00D8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Completing a short </a:t>
            </a:r>
            <a:r>
              <a:rPr lang="en-US" sz="20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quiz</a:t>
            </a:r>
            <a:r>
              <a:rPr lang="en-US" sz="2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on their habits.</a:t>
            </a:r>
            <a:endParaRPr lang="en-US" sz="2000" b="1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E2E356-07AC-0744-62C5-527987FFA5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6405" y="935841"/>
            <a:ext cx="1023395" cy="1023395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7A8EFF1-79AA-5199-8186-F4B74F119869}"/>
              </a:ext>
            </a:extLst>
          </p:cNvPr>
          <p:cNvSpPr/>
          <p:nvPr/>
        </p:nvSpPr>
        <p:spPr>
          <a:xfrm>
            <a:off x="2710002" y="5193086"/>
            <a:ext cx="8560416" cy="775504"/>
          </a:xfrm>
          <a:prstGeom prst="roundRect">
            <a:avLst/>
          </a:prstGeom>
          <a:solidFill>
            <a:srgbClr val="00D8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 i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 allows the campaign to target a </a:t>
            </a:r>
            <a:r>
              <a:rPr lang="en-US" sz="2000" b="1" i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diverse audience</a:t>
            </a:r>
            <a:r>
              <a:rPr lang="en-US" sz="2000" b="0" i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while still tailoring the content to the </a:t>
            </a:r>
            <a:r>
              <a:rPr lang="en-US" sz="2000" b="1" i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pain points of individuals</a:t>
            </a:r>
            <a:r>
              <a:rPr lang="en-US" sz="2000" b="0" i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en-US" sz="2000" b="1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5B1A5A-7F18-30AE-F54F-70F60F2778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6323" y="5179050"/>
            <a:ext cx="803477" cy="803477"/>
          </a:xfrm>
          <a:prstGeom prst="rect">
            <a:avLst/>
          </a:prstGeom>
        </p:spPr>
      </p:pic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BC00B886-B70D-6B84-CA8B-B6D15CBD4904}"/>
              </a:ext>
            </a:extLst>
          </p:cNvPr>
          <p:cNvSpPr/>
          <p:nvPr/>
        </p:nvSpPr>
        <p:spPr>
          <a:xfrm rot="5400000">
            <a:off x="6787653" y="2213650"/>
            <a:ext cx="405114" cy="474562"/>
          </a:xfrm>
          <a:prstGeom prst="homePlate">
            <a:avLst/>
          </a:prstGeom>
          <a:solidFill>
            <a:srgbClr val="015A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168C8C14-D480-EF8F-6DDC-564A85BECE39}"/>
              </a:ext>
            </a:extLst>
          </p:cNvPr>
          <p:cNvSpPr/>
          <p:nvPr/>
        </p:nvSpPr>
        <p:spPr>
          <a:xfrm rot="5400000">
            <a:off x="6787653" y="4359878"/>
            <a:ext cx="405114" cy="474562"/>
          </a:xfrm>
          <a:prstGeom prst="homePlate">
            <a:avLst/>
          </a:prstGeom>
          <a:solidFill>
            <a:srgbClr val="015A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810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3">
            <a:extLst>
              <a:ext uri="{FF2B5EF4-FFF2-40B4-BE49-F238E27FC236}">
                <a16:creationId xmlns:a16="http://schemas.microsoft.com/office/drawing/2014/main" id="{1C3AEF6F-ECB3-D519-B7DD-2927B18C4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208DB-5AF8-3144-9F72-AC53BB0CDA79}" type="datetime1">
              <a:rPr lang="hu-HU" smtClean="0"/>
              <a:t>2023. 11. 26.</a:t>
            </a:fld>
            <a:endParaRPr lang="en-US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32A27652-EF8A-52E7-F732-4D9E1A71D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41B4-C0B9-B94E-90FD-4D905D6ED05C}" type="slidenum">
              <a:rPr lang="en-US" smtClean="0"/>
              <a:t>12</a:t>
            </a:fld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85FC40A-A2A1-AAF1-6411-F1B12B047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5352"/>
            <a:ext cx="10277475" cy="6667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929EE62-7FE6-8798-87E2-D9A2CA88BF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21169" y="110589"/>
            <a:ext cx="432631" cy="43263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54E94BA-F5C2-288B-FF1D-6E89FC369208}"/>
              </a:ext>
            </a:extLst>
          </p:cNvPr>
          <p:cNvSpPr txBox="1"/>
          <p:nvPr/>
        </p:nvSpPr>
        <p:spPr>
          <a:xfrm>
            <a:off x="11270418" y="176812"/>
            <a:ext cx="978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1">
                <a:gradFill>
                  <a:gsLst>
                    <a:gs pos="560">
                      <a:srgbClr val="0056E0"/>
                    </a:gs>
                    <a:gs pos="66000">
                      <a:srgbClr val="00E5B8"/>
                    </a:gs>
                  </a:gsLst>
                  <a:lin ang="18900000" scaled="1"/>
                </a:gra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DROP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B7D9C8-8A1C-B5A7-9365-37409D06150C}"/>
              </a:ext>
            </a:extLst>
          </p:cNvPr>
          <p:cNvSpPr txBox="1"/>
          <p:nvPr/>
        </p:nvSpPr>
        <p:spPr>
          <a:xfrm>
            <a:off x="229726" y="141683"/>
            <a:ext cx="11022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kern="1200">
                <a:solidFill>
                  <a:srgbClr val="000000"/>
                </a:solidFill>
                <a:effectLst/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Impact should be measured not only at an individual level but also at a community level.</a:t>
            </a:r>
            <a:endParaRPr lang="en-US" sz="2000">
              <a:effectLst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8BADA5-1E82-0DC0-7F03-20C53E30D879}"/>
              </a:ext>
            </a:extLst>
          </p:cNvPr>
          <p:cNvSpPr/>
          <p:nvPr/>
        </p:nvSpPr>
        <p:spPr>
          <a:xfrm>
            <a:off x="1260408" y="1526671"/>
            <a:ext cx="2628000" cy="864000"/>
          </a:xfrm>
          <a:prstGeom prst="roundRect">
            <a:avLst/>
          </a:prstGeom>
          <a:noFill/>
          <a:ln w="38100">
            <a:solidFill>
              <a:srgbClr val="00D8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Roboto Bold"/>
                <a:ea typeface="Roboto Bold"/>
                <a:cs typeface="Calibri"/>
              </a:rPr>
              <a:t>For a household </a:t>
            </a:r>
            <a:endParaRPr lang="hu-HU" sz="1800" b="1">
              <a:solidFill>
                <a:schemeClr val="tx1"/>
              </a:solidFill>
              <a:latin typeface="Roboto Bold"/>
              <a:ea typeface="Roboto Bold"/>
              <a:cs typeface="Calibri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B09A9B-DD7F-C977-30E0-5F23A44D7438}"/>
              </a:ext>
            </a:extLst>
          </p:cNvPr>
          <p:cNvSpPr/>
          <p:nvPr/>
        </p:nvSpPr>
        <p:spPr>
          <a:xfrm>
            <a:off x="7447344" y="1526671"/>
            <a:ext cx="2628000" cy="864000"/>
          </a:xfrm>
          <a:prstGeom prst="roundRect">
            <a:avLst/>
          </a:prstGeom>
          <a:noFill/>
          <a:ln w="38100">
            <a:solidFill>
              <a:srgbClr val="00D8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Roboto Bold"/>
                <a:ea typeface="Roboto Bold"/>
                <a:cs typeface="Calibri"/>
              </a:rPr>
              <a:t>For a bigger city </a:t>
            </a:r>
          </a:p>
          <a:p>
            <a:pPr algn="ctr"/>
            <a:r>
              <a:rPr lang="en-US" b="1">
                <a:solidFill>
                  <a:schemeClr val="tx1"/>
                </a:solidFill>
                <a:latin typeface="Roboto Bold"/>
                <a:ea typeface="Roboto Bold"/>
                <a:cs typeface="Calibri"/>
              </a:rPr>
              <a:t>(with 40.000 users)</a:t>
            </a:r>
          </a:p>
          <a:p>
            <a:pPr algn="ctr"/>
            <a:r>
              <a:rPr lang="en-US" b="1">
                <a:solidFill>
                  <a:schemeClr val="tx1"/>
                </a:solidFill>
                <a:latin typeface="Roboto Bold"/>
                <a:ea typeface="Roboto Bold"/>
                <a:cs typeface="Calibri"/>
              </a:rPr>
              <a:t>In a year: </a:t>
            </a:r>
            <a:endParaRPr lang="hu-HU" sz="1800" b="1">
              <a:solidFill>
                <a:schemeClr val="tx1"/>
              </a:solidFill>
              <a:latin typeface="Roboto Bold"/>
              <a:ea typeface="Roboto Bold"/>
              <a:cs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97E879-B1F0-BE00-F90D-A6719B27C4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757" y="2815134"/>
            <a:ext cx="1237096" cy="12370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9EE9F4-DAB1-129E-D573-DEC94485DC71}"/>
              </a:ext>
            </a:extLst>
          </p:cNvPr>
          <p:cNvSpPr txBox="1"/>
          <p:nvPr/>
        </p:nvSpPr>
        <p:spPr>
          <a:xfrm>
            <a:off x="1678329" y="3441978"/>
            <a:ext cx="262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1"/>
                </a:solidFill>
                <a:latin typeface="Roboto Bold"/>
                <a:ea typeface="Roboto Bold"/>
                <a:cs typeface="Calibri"/>
              </a:rPr>
              <a:t>liters of water a day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6C9B49-B296-0289-2F36-23443B31F186}"/>
              </a:ext>
            </a:extLst>
          </p:cNvPr>
          <p:cNvSpPr txBox="1"/>
          <p:nvPr/>
        </p:nvSpPr>
        <p:spPr>
          <a:xfrm>
            <a:off x="1045149" y="3429000"/>
            <a:ext cx="1870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97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5A3ADB-20F5-EEC7-8C2F-193B8A9D8B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757" y="4179444"/>
            <a:ext cx="1201302" cy="12013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41B64B-4399-C152-B1F2-A0A082FCB896}"/>
              </a:ext>
            </a:extLst>
          </p:cNvPr>
          <p:cNvSpPr txBox="1"/>
          <p:nvPr/>
        </p:nvSpPr>
        <p:spPr>
          <a:xfrm>
            <a:off x="1678329" y="4481430"/>
            <a:ext cx="339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1"/>
                </a:solidFill>
                <a:latin typeface="Roboto Bold"/>
                <a:ea typeface="Roboto Bold"/>
                <a:cs typeface="Calibri"/>
              </a:rPr>
              <a:t>Reduction in electricity usage 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E6C824-EF0D-F630-FAF9-EA5B50CB3A46}"/>
              </a:ext>
            </a:extLst>
          </p:cNvPr>
          <p:cNvSpPr txBox="1"/>
          <p:nvPr/>
        </p:nvSpPr>
        <p:spPr>
          <a:xfrm>
            <a:off x="1094719" y="4481430"/>
            <a:ext cx="153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2%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FD9E89-E3D1-1B9B-AFD8-D9E24E005B16}"/>
              </a:ext>
            </a:extLst>
          </p:cNvPr>
          <p:cNvSpPr txBox="1"/>
          <p:nvPr/>
        </p:nvSpPr>
        <p:spPr>
          <a:xfrm>
            <a:off x="2060020" y="5520882"/>
            <a:ext cx="262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>
                <a:latin typeface="Roboto Bold"/>
                <a:ea typeface="Roboto Bold"/>
                <a:cs typeface="Calibri"/>
              </a:rPr>
              <a:t>Tonnes</a:t>
            </a:r>
            <a:r>
              <a:rPr lang="en-US" b="1">
                <a:latin typeface="Roboto Bold"/>
                <a:ea typeface="Roboto Bold"/>
                <a:cs typeface="Calibri"/>
              </a:rPr>
              <a:t> less of CO2/person/year</a:t>
            </a:r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89D1DDD-6513-2BCE-3443-48BE4EA1C3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433" y="5353338"/>
            <a:ext cx="1030420" cy="1030420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37450739-222A-A1B5-59B2-30CC85FD9EC1}"/>
              </a:ext>
            </a:extLst>
          </p:cNvPr>
          <p:cNvSpPr/>
          <p:nvPr/>
        </p:nvSpPr>
        <p:spPr>
          <a:xfrm>
            <a:off x="1143001" y="5669323"/>
            <a:ext cx="639233" cy="369332"/>
          </a:xfrm>
          <a:prstGeom prst="ellipse">
            <a:avLst/>
          </a:prstGeom>
          <a:solidFill>
            <a:srgbClr val="5F66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50A0D-D2A2-7E22-B4A3-4332E5A9BEAF}"/>
              </a:ext>
            </a:extLst>
          </p:cNvPr>
          <p:cNvSpPr txBox="1"/>
          <p:nvPr/>
        </p:nvSpPr>
        <p:spPr>
          <a:xfrm>
            <a:off x="1090538" y="5690158"/>
            <a:ext cx="1532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3.6-10+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502FDEE-CF2D-C00E-C467-DFCC47028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1434" y="2815134"/>
            <a:ext cx="1237096" cy="12370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20F3671-1475-63F5-9308-3C737692FBBD}"/>
              </a:ext>
            </a:extLst>
          </p:cNvPr>
          <p:cNvSpPr txBox="1"/>
          <p:nvPr/>
        </p:nvSpPr>
        <p:spPr>
          <a:xfrm>
            <a:off x="7861005" y="3399040"/>
            <a:ext cx="4242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1"/>
                </a:solidFill>
                <a:latin typeface="Roboto Bold"/>
                <a:ea typeface="Roboto Bold"/>
                <a:cs typeface="Calibri"/>
              </a:rPr>
              <a:t>Billions liter of water saved yearly</a:t>
            </a: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D06802-77D3-C9A1-B2B9-4B174A6FA6C0}"/>
              </a:ext>
            </a:extLst>
          </p:cNvPr>
          <p:cNvSpPr txBox="1"/>
          <p:nvPr/>
        </p:nvSpPr>
        <p:spPr>
          <a:xfrm>
            <a:off x="7113392" y="3429000"/>
            <a:ext cx="1870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1.46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A61DB8B-D930-0EB4-0DA9-552EE8BC2C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1434" y="4179444"/>
            <a:ext cx="1201302" cy="120130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89D21FD-13DE-7B54-EEA2-3ECBCDC8B9E4}"/>
              </a:ext>
            </a:extLst>
          </p:cNvPr>
          <p:cNvSpPr txBox="1"/>
          <p:nvPr/>
        </p:nvSpPr>
        <p:spPr>
          <a:xfrm>
            <a:off x="7830006" y="4481430"/>
            <a:ext cx="339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Roboto Bold"/>
                <a:ea typeface="Roboto Bold"/>
                <a:cs typeface="Calibri"/>
              </a:rPr>
              <a:t>Million kWh</a:t>
            </a:r>
            <a:r>
              <a:rPr lang="en-US" b="1">
                <a:solidFill>
                  <a:schemeClr val="tx1"/>
                </a:solidFill>
                <a:latin typeface="Roboto Bold"/>
                <a:ea typeface="Roboto Bold"/>
                <a:cs typeface="Calibri"/>
              </a:rPr>
              <a:t> saved electricity</a:t>
            </a:r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F73062-C102-5283-910E-B3B9219D6174}"/>
              </a:ext>
            </a:extLst>
          </p:cNvPr>
          <p:cNvSpPr txBox="1"/>
          <p:nvPr/>
        </p:nvSpPr>
        <p:spPr>
          <a:xfrm>
            <a:off x="7228664" y="4481430"/>
            <a:ext cx="153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1.7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AEFCB5-84E6-D605-F07B-14F147D3267F}"/>
              </a:ext>
            </a:extLst>
          </p:cNvPr>
          <p:cNvSpPr txBox="1"/>
          <p:nvPr/>
        </p:nvSpPr>
        <p:spPr>
          <a:xfrm>
            <a:off x="8084590" y="5659380"/>
            <a:ext cx="320391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latin typeface="Roboto Bold"/>
                <a:ea typeface="Roboto Bold"/>
                <a:cs typeface="Calibri"/>
              </a:rPr>
              <a:t>Million tones reduced CO2</a:t>
            </a:r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3F645D6-0F46-B65C-6E54-F02EB03922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8110" y="5353338"/>
            <a:ext cx="1030420" cy="103042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E535D553-94BC-E25B-E697-BAEB592D2BA0}"/>
              </a:ext>
            </a:extLst>
          </p:cNvPr>
          <p:cNvSpPr/>
          <p:nvPr/>
        </p:nvSpPr>
        <p:spPr>
          <a:xfrm>
            <a:off x="7294678" y="5669323"/>
            <a:ext cx="639233" cy="369332"/>
          </a:xfrm>
          <a:prstGeom prst="ellipse">
            <a:avLst/>
          </a:prstGeom>
          <a:solidFill>
            <a:srgbClr val="5F66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573388-8220-37DD-1D1F-5D38E36494F6}"/>
              </a:ext>
            </a:extLst>
          </p:cNvPr>
          <p:cNvSpPr txBox="1"/>
          <p:nvPr/>
        </p:nvSpPr>
        <p:spPr>
          <a:xfrm>
            <a:off x="7330738" y="5690158"/>
            <a:ext cx="1532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1.6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B191B01-11B5-8BB2-D665-E684AF54FE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37344" y="811062"/>
            <a:ext cx="648000" cy="648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62A85FA-58F4-F2B3-6EDA-CB7FD589B5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09800" y="824683"/>
            <a:ext cx="64800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885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DB357E-9DD0-EEA2-1F0C-966B0C98EDEF}"/>
              </a:ext>
            </a:extLst>
          </p:cNvPr>
          <p:cNvSpPr txBox="1"/>
          <p:nvPr/>
        </p:nvSpPr>
        <p:spPr>
          <a:xfrm>
            <a:off x="248053" y="143110"/>
            <a:ext cx="1017781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latin typeface="Roboto Bold"/>
                <a:ea typeface="Roboto Bold"/>
                <a:cs typeface="Roboto Bold"/>
              </a:rPr>
              <a:t>The intangibility of the project means that it is not tied to a single country.</a:t>
            </a:r>
          </a:p>
        </p:txBody>
      </p:sp>
      <p:sp>
        <p:nvSpPr>
          <p:cNvPr id="3" name="Date Placeholder 33">
            <a:extLst>
              <a:ext uri="{FF2B5EF4-FFF2-40B4-BE49-F238E27FC236}">
                <a16:creationId xmlns:a16="http://schemas.microsoft.com/office/drawing/2014/main" id="{1C3AEF6F-ECB3-D519-B7DD-2927B18C4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208DB-5AF8-3144-9F72-AC53BB0CDA79}" type="datetime1">
              <a:rPr lang="hu-HU" smtClean="0"/>
              <a:t>2023. 11. 26.</a:t>
            </a:fld>
            <a:endParaRPr lang="en-US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32A27652-EF8A-52E7-F732-4D9E1A71D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41B4-C0B9-B94E-90FD-4D905D6ED05C}" type="slidenum">
              <a:rPr lang="en-US" smtClean="0"/>
              <a:t>13</a:t>
            </a:fld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85FC40A-A2A1-AAF1-6411-F1B12B047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5352"/>
            <a:ext cx="10277475" cy="6667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929EE62-7FE6-8798-87E2-D9A2CA88BF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21169" y="110589"/>
            <a:ext cx="432631" cy="43263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54E94BA-F5C2-288B-FF1D-6E89FC369208}"/>
              </a:ext>
            </a:extLst>
          </p:cNvPr>
          <p:cNvSpPr txBox="1"/>
          <p:nvPr/>
        </p:nvSpPr>
        <p:spPr>
          <a:xfrm>
            <a:off x="11270418" y="176812"/>
            <a:ext cx="978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1">
                <a:gradFill>
                  <a:gsLst>
                    <a:gs pos="560">
                      <a:srgbClr val="0056E0"/>
                    </a:gs>
                    <a:gs pos="66000">
                      <a:srgbClr val="00E5B8"/>
                    </a:gs>
                  </a:gsLst>
                  <a:lin ang="18900000" scaled="1"/>
                </a:gra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DROP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563F121-E0C1-7210-50FB-E63B497F9FCA}"/>
              </a:ext>
            </a:extLst>
          </p:cNvPr>
          <p:cNvSpPr/>
          <p:nvPr/>
        </p:nvSpPr>
        <p:spPr>
          <a:xfrm>
            <a:off x="525846" y="2750361"/>
            <a:ext cx="3550104" cy="684000"/>
          </a:xfrm>
          <a:prstGeom prst="roundRect">
            <a:avLst/>
          </a:prstGeom>
          <a:solidFill>
            <a:srgbClr val="00D8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Translation of the content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BFC151C-FA47-3342-9E7C-C8F00CE6A059}"/>
              </a:ext>
            </a:extLst>
          </p:cNvPr>
          <p:cNvSpPr/>
          <p:nvPr/>
        </p:nvSpPr>
        <p:spPr>
          <a:xfrm>
            <a:off x="525846" y="918599"/>
            <a:ext cx="3550104" cy="775504"/>
          </a:xfrm>
          <a:prstGeom prst="roundRect">
            <a:avLst/>
          </a:prstGeom>
          <a:solidFill>
            <a:srgbClr val="DAB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Steps to internationalize: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77C2272-3497-7A4A-EEED-BB90DC150A34}"/>
              </a:ext>
            </a:extLst>
          </p:cNvPr>
          <p:cNvSpPr/>
          <p:nvPr/>
        </p:nvSpPr>
        <p:spPr>
          <a:xfrm>
            <a:off x="525846" y="1890365"/>
            <a:ext cx="3550104" cy="684000"/>
          </a:xfrm>
          <a:prstGeom prst="roundRect">
            <a:avLst/>
          </a:prstGeom>
          <a:solidFill>
            <a:srgbClr val="00D8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Cross-cultural and local experts adjust the content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A557172-3F7A-7A5F-96FA-B0704FF57CA6}"/>
              </a:ext>
            </a:extLst>
          </p:cNvPr>
          <p:cNvSpPr/>
          <p:nvPr/>
        </p:nvSpPr>
        <p:spPr>
          <a:xfrm>
            <a:off x="525846" y="5330350"/>
            <a:ext cx="3550104" cy="684000"/>
          </a:xfrm>
          <a:prstGeom prst="roundRect">
            <a:avLst/>
          </a:prstGeom>
          <a:solidFill>
            <a:srgbClr val="00D8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Community involvement and bug fixing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FC06AE7-C6A0-B12C-36DB-F15A42683692}"/>
              </a:ext>
            </a:extLst>
          </p:cNvPr>
          <p:cNvSpPr/>
          <p:nvPr/>
        </p:nvSpPr>
        <p:spPr>
          <a:xfrm>
            <a:off x="525846" y="3610357"/>
            <a:ext cx="3550104" cy="684000"/>
          </a:xfrm>
          <a:prstGeom prst="roundRect">
            <a:avLst/>
          </a:prstGeom>
          <a:solidFill>
            <a:srgbClr val="00D8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Negotiating with new business partners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C2B25FEF-547B-6E65-B772-D683282C8CCA}"/>
              </a:ext>
            </a:extLst>
          </p:cNvPr>
          <p:cNvSpPr/>
          <p:nvPr/>
        </p:nvSpPr>
        <p:spPr>
          <a:xfrm rot="5400000">
            <a:off x="2829034" y="3803625"/>
            <a:ext cx="3688160" cy="297465"/>
          </a:xfrm>
          <a:prstGeom prst="triangle">
            <a:avLst/>
          </a:prstGeom>
          <a:solidFill>
            <a:srgbClr val="2EA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98519B2-7F04-2B33-74D0-9C5116D6230E}"/>
              </a:ext>
            </a:extLst>
          </p:cNvPr>
          <p:cNvSpPr/>
          <p:nvPr/>
        </p:nvSpPr>
        <p:spPr>
          <a:xfrm>
            <a:off x="525846" y="4470353"/>
            <a:ext cx="3550104" cy="684000"/>
          </a:xfrm>
          <a:prstGeom prst="roundRect">
            <a:avLst/>
          </a:prstGeom>
          <a:solidFill>
            <a:srgbClr val="00D8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Local marketing campaign</a:t>
            </a:r>
          </a:p>
        </p:txBody>
      </p:sp>
      <p:pic>
        <p:nvPicPr>
          <p:cNvPr id="23" name="Picture 22" descr="A globe on a table&#10;&#10;Description automatically generated">
            <a:extLst>
              <a:ext uri="{FF2B5EF4-FFF2-40B4-BE49-F238E27FC236}">
                <a16:creationId xmlns:a16="http://schemas.microsoft.com/office/drawing/2014/main" id="{222A0B4C-247D-857A-CC4B-627B0ED9387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flipH="1">
            <a:off x="8338810" y="1542336"/>
            <a:ext cx="3096088" cy="2064058"/>
          </a:xfrm>
          <a:custGeom>
            <a:avLst/>
            <a:gdLst>
              <a:gd name="connsiteX0" fmla="*/ 3096088 w 3096088"/>
              <a:gd name="connsiteY0" fmla="*/ 0 h 2064058"/>
              <a:gd name="connsiteX1" fmla="*/ 0 w 3096088"/>
              <a:gd name="connsiteY1" fmla="*/ 0 h 2064058"/>
              <a:gd name="connsiteX2" fmla="*/ 0 w 3096088"/>
              <a:gd name="connsiteY2" fmla="*/ 2064058 h 2064058"/>
              <a:gd name="connsiteX3" fmla="*/ 2159584 w 3096088"/>
              <a:gd name="connsiteY3" fmla="*/ 2064058 h 2064058"/>
              <a:gd name="connsiteX4" fmla="*/ 3096088 w 3096088"/>
              <a:gd name="connsiteY4" fmla="*/ 1383648 h 2064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088" h="2064058">
                <a:moveTo>
                  <a:pt x="3096088" y="0"/>
                </a:moveTo>
                <a:lnTo>
                  <a:pt x="0" y="0"/>
                </a:lnTo>
                <a:lnTo>
                  <a:pt x="0" y="2064058"/>
                </a:lnTo>
                <a:lnTo>
                  <a:pt x="2159584" y="2064058"/>
                </a:lnTo>
                <a:lnTo>
                  <a:pt x="3096088" y="1383648"/>
                </a:lnTo>
                <a:close/>
              </a:path>
            </a:pathLst>
          </a:cu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F143703-8416-9DD0-6497-2FECB42DD561}"/>
              </a:ext>
            </a:extLst>
          </p:cNvPr>
          <p:cNvSpPr/>
          <p:nvPr/>
        </p:nvSpPr>
        <p:spPr>
          <a:xfrm>
            <a:off x="5119031" y="2995028"/>
            <a:ext cx="4106917" cy="1770544"/>
          </a:xfrm>
          <a:custGeom>
            <a:avLst/>
            <a:gdLst>
              <a:gd name="connsiteX0" fmla="*/ 0 w 4106917"/>
              <a:gd name="connsiteY0" fmla="*/ 0 h 1770544"/>
              <a:gd name="connsiteX1" fmla="*/ 3210154 w 4106917"/>
              <a:gd name="connsiteY1" fmla="*/ 0 h 1770544"/>
              <a:gd name="connsiteX2" fmla="*/ 3210154 w 4106917"/>
              <a:gd name="connsiteY2" fmla="*/ 19299 h 1770544"/>
              <a:gd name="connsiteX3" fmla="*/ 4106917 w 4106917"/>
              <a:gd name="connsiteY3" fmla="*/ 670836 h 1770544"/>
              <a:gd name="connsiteX4" fmla="*/ 4106917 w 4106917"/>
              <a:gd name="connsiteY4" fmla="*/ 1770544 h 1770544"/>
              <a:gd name="connsiteX5" fmla="*/ 0 w 4106917"/>
              <a:gd name="connsiteY5" fmla="*/ 1770544 h 177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6917" h="1770544">
                <a:moveTo>
                  <a:pt x="0" y="0"/>
                </a:moveTo>
                <a:lnTo>
                  <a:pt x="3210154" y="0"/>
                </a:lnTo>
                <a:lnTo>
                  <a:pt x="3210154" y="19299"/>
                </a:lnTo>
                <a:lnTo>
                  <a:pt x="4106917" y="670836"/>
                </a:lnTo>
                <a:lnTo>
                  <a:pt x="4106917" y="1770544"/>
                </a:lnTo>
                <a:lnTo>
                  <a:pt x="0" y="1770544"/>
                </a:lnTo>
                <a:close/>
              </a:path>
            </a:pathLst>
          </a:custGeom>
          <a:solidFill>
            <a:srgbClr val="2EA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project is </a:t>
            </a:r>
            <a:r>
              <a:rPr lang="en-US" sz="20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easily scalable </a:t>
            </a:r>
            <a:r>
              <a:rPr lang="en-US" sz="2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after a working pilot project.</a:t>
            </a:r>
          </a:p>
        </p:txBody>
      </p:sp>
    </p:spTree>
    <p:extLst>
      <p:ext uri="{BB962C8B-B14F-4D97-AF65-F5344CB8AC3E}">
        <p14:creationId xmlns:p14="http://schemas.microsoft.com/office/powerpoint/2010/main" val="1369460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DB357E-9DD0-EEA2-1F0C-966B0C98EDEF}"/>
              </a:ext>
            </a:extLst>
          </p:cNvPr>
          <p:cNvSpPr txBox="1"/>
          <p:nvPr/>
        </p:nvSpPr>
        <p:spPr>
          <a:xfrm>
            <a:off x="229726" y="141683"/>
            <a:ext cx="11022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The project would be funded by advertising revenue and corporate or government sponsors.</a:t>
            </a:r>
          </a:p>
        </p:txBody>
      </p:sp>
      <p:sp>
        <p:nvSpPr>
          <p:cNvPr id="3" name="Date Placeholder 33">
            <a:extLst>
              <a:ext uri="{FF2B5EF4-FFF2-40B4-BE49-F238E27FC236}">
                <a16:creationId xmlns:a16="http://schemas.microsoft.com/office/drawing/2014/main" id="{1C3AEF6F-ECB3-D519-B7DD-2927B18C4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208DB-5AF8-3144-9F72-AC53BB0CDA79}" type="datetime1">
              <a:rPr lang="hu-HU" smtClean="0"/>
              <a:t>2023. 11. 26.</a:t>
            </a:fld>
            <a:endParaRPr lang="en-US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32A27652-EF8A-52E7-F732-4D9E1A71D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41B4-C0B9-B94E-90FD-4D905D6ED05C}" type="slidenum">
              <a:rPr lang="en-US" smtClean="0"/>
              <a:t>14</a:t>
            </a:fld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85FC40A-A2A1-AAF1-6411-F1B12B047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5352"/>
            <a:ext cx="10277475" cy="6667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929EE62-7FE6-8798-87E2-D9A2CA88BF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21169" y="110589"/>
            <a:ext cx="432631" cy="43263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54E94BA-F5C2-288B-FF1D-6E89FC369208}"/>
              </a:ext>
            </a:extLst>
          </p:cNvPr>
          <p:cNvSpPr txBox="1"/>
          <p:nvPr/>
        </p:nvSpPr>
        <p:spPr>
          <a:xfrm>
            <a:off x="11270418" y="176812"/>
            <a:ext cx="978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1">
                <a:gradFill>
                  <a:gsLst>
                    <a:gs pos="560">
                      <a:srgbClr val="0056E0"/>
                    </a:gs>
                    <a:gs pos="66000">
                      <a:srgbClr val="00E5B8"/>
                    </a:gs>
                  </a:gsLst>
                  <a:lin ang="18900000" scaled="1"/>
                </a:gra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DROP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9C17BC1-EE15-DF09-56DD-C326A0122C7A}"/>
              </a:ext>
            </a:extLst>
          </p:cNvPr>
          <p:cNvSpPr/>
          <p:nvPr/>
        </p:nvSpPr>
        <p:spPr>
          <a:xfrm>
            <a:off x="3092082" y="843230"/>
            <a:ext cx="5518518" cy="725554"/>
          </a:xfrm>
          <a:prstGeom prst="roundRect">
            <a:avLst/>
          </a:prstGeom>
          <a:noFill/>
          <a:ln w="38100">
            <a:solidFill>
              <a:srgbClr val="00D8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</a:t>
            </a:r>
            <a:r>
              <a:rPr lang="en-US" sz="18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subscription-based</a:t>
            </a:r>
            <a:r>
              <a:rPr lang="en-US"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business model would </a:t>
            </a:r>
            <a:r>
              <a:rPr lang="en-US" sz="18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NOT</a:t>
            </a:r>
            <a:r>
              <a:rPr lang="en-US"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be appropriate for such an application.</a:t>
            </a:r>
            <a:endParaRPr lang="hu-HU" sz="18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85AA27F-6D70-5A56-7AC8-1A21432AC5EC}"/>
              </a:ext>
            </a:extLst>
          </p:cNvPr>
          <p:cNvSpPr/>
          <p:nvPr/>
        </p:nvSpPr>
        <p:spPr>
          <a:xfrm>
            <a:off x="7902307" y="3064663"/>
            <a:ext cx="3240000" cy="650176"/>
          </a:xfrm>
          <a:prstGeom prst="roundRect">
            <a:avLst/>
          </a:prstGeom>
          <a:noFill/>
          <a:ln w="38100">
            <a:solidFill>
              <a:srgbClr val="2EA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  <a:latin typeface="Roboto Bold"/>
                <a:ea typeface="Roboto Bold"/>
                <a:cs typeface="Calibri"/>
              </a:rPr>
              <a:t>Business partners</a:t>
            </a:r>
            <a:endParaRPr lang="hu-HU" sz="1800" b="1">
              <a:solidFill>
                <a:schemeClr val="tx1"/>
              </a:solidFill>
              <a:latin typeface="Roboto Bold"/>
              <a:ea typeface="Roboto Bold"/>
              <a:cs typeface="Calibri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88B3E8E-8581-60E0-71E5-A4EA2914138A}"/>
              </a:ext>
            </a:extLst>
          </p:cNvPr>
          <p:cNvSpPr/>
          <p:nvPr/>
        </p:nvSpPr>
        <p:spPr>
          <a:xfrm>
            <a:off x="658911" y="3064663"/>
            <a:ext cx="3240000" cy="650176"/>
          </a:xfrm>
          <a:prstGeom prst="roundRect">
            <a:avLst/>
          </a:prstGeom>
          <a:noFill/>
          <a:ln w="38100">
            <a:solidFill>
              <a:srgbClr val="2EA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  <a:latin typeface="Roboto Bold"/>
                <a:ea typeface="Roboto Bold"/>
                <a:cs typeface="Calibri"/>
              </a:rPr>
              <a:t>Users</a:t>
            </a:r>
            <a:endParaRPr lang="hu-HU" sz="1800" b="1">
              <a:solidFill>
                <a:schemeClr val="tx1"/>
              </a:solidFill>
              <a:latin typeface="Roboto Bold"/>
              <a:ea typeface="Roboto Bold"/>
              <a:cs typeface="Calibri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7870411-B52F-9EA8-CB75-DF5499A37E6F}"/>
              </a:ext>
            </a:extLst>
          </p:cNvPr>
          <p:cNvSpPr/>
          <p:nvPr/>
        </p:nvSpPr>
        <p:spPr>
          <a:xfrm>
            <a:off x="4280609" y="3064663"/>
            <a:ext cx="3240000" cy="650176"/>
          </a:xfrm>
          <a:prstGeom prst="roundRect">
            <a:avLst/>
          </a:prstGeom>
          <a:noFill/>
          <a:ln w="38100">
            <a:solidFill>
              <a:srgbClr val="2EA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  <a:latin typeface="Roboto Bold"/>
                <a:ea typeface="Roboto Bold"/>
                <a:cs typeface="Calibri"/>
              </a:rPr>
              <a:t>Governments, municipalities</a:t>
            </a:r>
            <a:endParaRPr lang="hu-HU" sz="1800" b="1">
              <a:solidFill>
                <a:schemeClr val="tx1"/>
              </a:solidFill>
              <a:latin typeface="Roboto Bold"/>
              <a:ea typeface="Roboto Bold"/>
              <a:cs typeface="Calibri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6CED60E-1424-E9A3-0D95-43DCFFBD472E}"/>
              </a:ext>
            </a:extLst>
          </p:cNvPr>
          <p:cNvSpPr/>
          <p:nvPr/>
        </p:nvSpPr>
        <p:spPr>
          <a:xfrm>
            <a:off x="663735" y="3976863"/>
            <a:ext cx="3239999" cy="486137"/>
          </a:xfrm>
          <a:prstGeom prst="roundRect">
            <a:avLst/>
          </a:prstGeom>
          <a:noFill/>
          <a:ln>
            <a:solidFill>
              <a:srgbClr val="2EA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Paying for premium skins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E49B3B1-032D-0502-DFB7-929D56DD1A0D}"/>
              </a:ext>
            </a:extLst>
          </p:cNvPr>
          <p:cNvSpPr/>
          <p:nvPr/>
        </p:nvSpPr>
        <p:spPr>
          <a:xfrm>
            <a:off x="663735" y="4681975"/>
            <a:ext cx="3239999" cy="486137"/>
          </a:xfrm>
          <a:prstGeom prst="roundRect">
            <a:avLst/>
          </a:prstGeom>
          <a:noFill/>
          <a:ln>
            <a:solidFill>
              <a:srgbClr val="2EA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Revenue via ads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BDF701-CD91-E1C3-48DD-5B55312EFDD7}"/>
              </a:ext>
            </a:extLst>
          </p:cNvPr>
          <p:cNvSpPr txBox="1"/>
          <p:nvPr/>
        </p:nvSpPr>
        <p:spPr>
          <a:xfrm>
            <a:off x="1080931" y="5410181"/>
            <a:ext cx="239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Motive: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AB1E915-9EBE-BF71-19B0-4BD2C3DCCC6A}"/>
              </a:ext>
            </a:extLst>
          </p:cNvPr>
          <p:cNvSpPr/>
          <p:nvPr/>
        </p:nvSpPr>
        <p:spPr>
          <a:xfrm>
            <a:off x="4273858" y="3976863"/>
            <a:ext cx="3239999" cy="486137"/>
          </a:xfrm>
          <a:prstGeom prst="roundRect">
            <a:avLst/>
          </a:prstGeom>
          <a:noFill/>
          <a:ln>
            <a:solidFill>
              <a:srgbClr val="2EA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Promote the app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D90FD74-8370-F4AC-85EA-1C8491F0D3C3}"/>
              </a:ext>
            </a:extLst>
          </p:cNvPr>
          <p:cNvSpPr/>
          <p:nvPr/>
        </p:nvSpPr>
        <p:spPr>
          <a:xfrm>
            <a:off x="4273858" y="4681975"/>
            <a:ext cx="3239999" cy="486137"/>
          </a:xfrm>
          <a:prstGeom prst="roundRect">
            <a:avLst/>
          </a:prstGeom>
          <a:noFill/>
          <a:ln>
            <a:solidFill>
              <a:srgbClr val="2EA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Tenders for the green cities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283E5EA-9934-3553-D3AF-4E9DDE893084}"/>
              </a:ext>
            </a:extLst>
          </p:cNvPr>
          <p:cNvSpPr/>
          <p:nvPr/>
        </p:nvSpPr>
        <p:spPr>
          <a:xfrm>
            <a:off x="7902308" y="3976863"/>
            <a:ext cx="3239999" cy="486137"/>
          </a:xfrm>
          <a:prstGeom prst="roundRect">
            <a:avLst/>
          </a:prstGeom>
          <a:noFill/>
          <a:ln>
            <a:solidFill>
              <a:srgbClr val="2EA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Sponsorships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3F17B31-D663-6D45-EFC4-AC71BAA806CA}"/>
              </a:ext>
            </a:extLst>
          </p:cNvPr>
          <p:cNvSpPr/>
          <p:nvPr/>
        </p:nvSpPr>
        <p:spPr>
          <a:xfrm>
            <a:off x="7902308" y="4681975"/>
            <a:ext cx="3239999" cy="486137"/>
          </a:xfrm>
          <a:prstGeom prst="roundRect">
            <a:avLst/>
          </a:prstGeom>
          <a:noFill/>
          <a:ln>
            <a:solidFill>
              <a:srgbClr val="2EA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Ensuring the reward system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1E8876-DEAF-2AB6-8412-F0AD07751BB3}"/>
              </a:ext>
            </a:extLst>
          </p:cNvPr>
          <p:cNvSpPr txBox="1"/>
          <p:nvPr/>
        </p:nvSpPr>
        <p:spPr>
          <a:xfrm>
            <a:off x="4658184" y="5410181"/>
            <a:ext cx="239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Motive: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6668DC-F9CD-3363-7190-8B94E290B4E6}"/>
              </a:ext>
            </a:extLst>
          </p:cNvPr>
          <p:cNvSpPr txBox="1"/>
          <p:nvPr/>
        </p:nvSpPr>
        <p:spPr>
          <a:xfrm>
            <a:off x="8324327" y="5410181"/>
            <a:ext cx="239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Motive: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A0DA5DA-CE7F-511E-A755-807190CF8EB0}"/>
              </a:ext>
            </a:extLst>
          </p:cNvPr>
          <p:cNvSpPr/>
          <p:nvPr/>
        </p:nvSpPr>
        <p:spPr>
          <a:xfrm>
            <a:off x="663735" y="5900991"/>
            <a:ext cx="3239999" cy="486137"/>
          </a:xfrm>
          <a:prstGeom prst="roundRect">
            <a:avLst/>
          </a:prstGeom>
          <a:noFill/>
          <a:ln>
            <a:solidFill>
              <a:srgbClr val="DAB6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Free, user-friendly application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B40919B-80B8-E083-3930-C7D50F921577}"/>
              </a:ext>
            </a:extLst>
          </p:cNvPr>
          <p:cNvSpPr/>
          <p:nvPr/>
        </p:nvSpPr>
        <p:spPr>
          <a:xfrm>
            <a:off x="4280610" y="5900991"/>
            <a:ext cx="3239999" cy="486137"/>
          </a:xfrm>
          <a:prstGeom prst="roundRect">
            <a:avLst/>
          </a:prstGeom>
          <a:noFill/>
          <a:ln>
            <a:solidFill>
              <a:srgbClr val="DAB6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Social responsibility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F976440-83C4-0C95-89F5-8411FDBAD23E}"/>
              </a:ext>
            </a:extLst>
          </p:cNvPr>
          <p:cNvSpPr/>
          <p:nvPr/>
        </p:nvSpPr>
        <p:spPr>
          <a:xfrm>
            <a:off x="7897485" y="5900991"/>
            <a:ext cx="3239999" cy="486137"/>
          </a:xfrm>
          <a:prstGeom prst="roundRect">
            <a:avLst/>
          </a:prstGeom>
          <a:noFill/>
          <a:ln>
            <a:solidFill>
              <a:srgbClr val="DAB6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 boost, ESG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597C4F-7530-7C03-5D52-9F5E65E85F55}"/>
              </a:ext>
            </a:extLst>
          </p:cNvPr>
          <p:cNvSpPr txBox="1"/>
          <p:nvPr/>
        </p:nvSpPr>
        <p:spPr>
          <a:xfrm>
            <a:off x="3875133" y="1717553"/>
            <a:ext cx="3952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Instead, we can get support from: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0E65FA9-09E1-73E8-8B5E-989E77706B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1341" y="2226526"/>
            <a:ext cx="720000" cy="720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24D717F-E9FE-00B0-9E24-6D5DEF5D30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4516" y="2224236"/>
            <a:ext cx="720000" cy="720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68807E7-D5B3-1072-65D5-9AF85393B5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7484" y="2221896"/>
            <a:ext cx="720000" cy="720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73AB4DD-5663-33C7-3942-128827A4C4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74516" y="914096"/>
            <a:ext cx="616258" cy="61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506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eaf with water droplets on it&#10;&#10;Description automatically generated">
            <a:extLst>
              <a:ext uri="{FF2B5EF4-FFF2-40B4-BE49-F238E27FC236}">
                <a16:creationId xmlns:a16="http://schemas.microsoft.com/office/drawing/2014/main" id="{C969259F-4DFE-C8F0-DB67-F92D39E8A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52600"/>
            <a:ext cx="12192000" cy="914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CA5B4C-7012-06F2-D998-E4E84A2D170F}"/>
              </a:ext>
            </a:extLst>
          </p:cNvPr>
          <p:cNvSpPr txBox="1"/>
          <p:nvPr/>
        </p:nvSpPr>
        <p:spPr>
          <a:xfrm>
            <a:off x="1060450" y="1181387"/>
            <a:ext cx="10045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3916595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DB357E-9DD0-EEA2-1F0C-966B0C98EDEF}"/>
              </a:ext>
            </a:extLst>
          </p:cNvPr>
          <p:cNvSpPr txBox="1"/>
          <p:nvPr/>
        </p:nvSpPr>
        <p:spPr>
          <a:xfrm>
            <a:off x="248053" y="143110"/>
            <a:ext cx="10177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Taking action for sustainability is much more than recycling</a:t>
            </a:r>
          </a:p>
        </p:txBody>
      </p:sp>
      <p:sp>
        <p:nvSpPr>
          <p:cNvPr id="3" name="Date Placeholder 33">
            <a:extLst>
              <a:ext uri="{FF2B5EF4-FFF2-40B4-BE49-F238E27FC236}">
                <a16:creationId xmlns:a16="http://schemas.microsoft.com/office/drawing/2014/main" id="{1C3AEF6F-ECB3-D519-B7DD-2927B18C4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208DB-5AF8-3144-9F72-AC53BB0CDA79}" type="datetime1">
              <a:rPr lang="hu-HU" smtClean="0"/>
              <a:t>2023. 11. 26.</a:t>
            </a:fld>
            <a:endParaRPr lang="en-US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32A27652-EF8A-52E7-F732-4D9E1A71D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41B4-C0B9-B94E-90FD-4D905D6ED05C}" type="slidenum">
              <a:rPr lang="en-US" smtClean="0"/>
              <a:t>16</a:t>
            </a:fld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85FC40A-A2A1-AAF1-6411-F1B12B047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5352"/>
            <a:ext cx="10277475" cy="6667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929EE62-7FE6-8798-87E2-D9A2CA88BF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21169" y="110589"/>
            <a:ext cx="432631" cy="43263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54E94BA-F5C2-288B-FF1D-6E89FC369208}"/>
              </a:ext>
            </a:extLst>
          </p:cNvPr>
          <p:cNvSpPr txBox="1"/>
          <p:nvPr/>
        </p:nvSpPr>
        <p:spPr>
          <a:xfrm>
            <a:off x="11270418" y="176812"/>
            <a:ext cx="978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1">
                <a:gradFill>
                  <a:gsLst>
                    <a:gs pos="560">
                      <a:srgbClr val="0056E0"/>
                    </a:gs>
                    <a:gs pos="66000">
                      <a:srgbClr val="00E5B8"/>
                    </a:gs>
                  </a:gsLst>
                  <a:lin ang="18900000" scaled="1"/>
                </a:gra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DROP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06BE8143-64CD-C890-59E1-E498E6E818B2}"/>
              </a:ext>
            </a:extLst>
          </p:cNvPr>
          <p:cNvSpPr txBox="1"/>
          <p:nvPr/>
        </p:nvSpPr>
        <p:spPr>
          <a:xfrm>
            <a:off x="1296090" y="1287226"/>
            <a:ext cx="5395323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hu-HU">
              <a:latin typeface="Roboto Bold"/>
              <a:ea typeface="Roboto Bold"/>
              <a:cs typeface="Calibri"/>
            </a:endParaRPr>
          </a:p>
          <a:p>
            <a:endParaRPr lang="en-US">
              <a:latin typeface="Roboto Bold"/>
              <a:cs typeface="Calibri"/>
            </a:endParaRPr>
          </a:p>
          <a:p>
            <a:br>
              <a:rPr lang="hu-HU">
                <a:latin typeface="Roboto Bold"/>
                <a:cs typeface="Calibri"/>
              </a:rPr>
            </a:b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Have your own reusable cup</a:t>
            </a:r>
          </a:p>
          <a:p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Compost</a:t>
            </a:r>
          </a:p>
          <a:p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 reusable bags when shopping</a:t>
            </a:r>
          </a:p>
          <a:p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Don't use plastic plates</a:t>
            </a:r>
          </a:p>
          <a:p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Grow your own vegetables</a:t>
            </a:r>
          </a:p>
          <a:p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Drink tap water</a:t>
            </a:r>
          </a:p>
          <a:p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 Munch to save food</a:t>
            </a:r>
            <a:br>
              <a:rPr lang="en-US"/>
            </a:br>
            <a:endParaRPr lang="en-US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C2440D29-2C4F-FD90-0F0A-47380CA111F9}"/>
              </a:ext>
            </a:extLst>
          </p:cNvPr>
          <p:cNvSpPr txBox="1"/>
          <p:nvPr/>
        </p:nvSpPr>
        <p:spPr>
          <a:xfrm>
            <a:off x="6535094" y="1720840"/>
            <a:ext cx="48187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latin typeface="Roboto Bold"/>
              <a:cs typeface="Calibri"/>
            </a:endParaRPr>
          </a:p>
          <a:p>
            <a:br>
              <a:rPr lang="hu-HU">
                <a:latin typeface="Roboto Bold"/>
                <a:cs typeface="Calibri"/>
              </a:rPr>
            </a:b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If you need something new, try to buy recycled stuff, for example on Craigslist.</a:t>
            </a:r>
          </a:p>
          <a:p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Only buy what you really need - make a shopping list to help you stick to it.</a:t>
            </a:r>
          </a:p>
          <a:p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Don't buy plastic bottles and choose glass or metal cans that you know will be reused.</a:t>
            </a:r>
            <a:endParaRPr lang="hu-HU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hu-HU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/>
            <a:endParaRPr lang="hu-HU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B456CEFB-10F8-955E-866C-025D353E5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497" y="2055997"/>
            <a:ext cx="432000" cy="432000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2D45C614-D12B-4FB9-9567-74AE4147FA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497" y="2607272"/>
            <a:ext cx="432000" cy="432000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A51EFB95-A975-9D19-E878-8FD7E40F9F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21497" y="3158547"/>
            <a:ext cx="432000" cy="432000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3E0EC591-810A-8137-2303-4D8B567564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5963079" y="4009857"/>
            <a:ext cx="468000" cy="468000"/>
          </a:xfrm>
          <a:prstGeom prst="rect">
            <a:avLst/>
          </a:prstGeom>
        </p:spPr>
      </p:pic>
      <p:pic>
        <p:nvPicPr>
          <p:cNvPr id="24" name="Kép 23">
            <a:extLst>
              <a:ext uri="{FF2B5EF4-FFF2-40B4-BE49-F238E27FC236}">
                <a16:creationId xmlns:a16="http://schemas.microsoft.com/office/drawing/2014/main" id="{471EBCDC-D269-591C-3846-609D9437BA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1497" y="4812372"/>
            <a:ext cx="432000" cy="432000"/>
          </a:xfrm>
          <a:prstGeom prst="rect">
            <a:avLst/>
          </a:prstGeom>
        </p:spPr>
      </p:pic>
      <p:pic>
        <p:nvPicPr>
          <p:cNvPr id="27" name="Kép 26">
            <a:extLst>
              <a:ext uri="{FF2B5EF4-FFF2-40B4-BE49-F238E27FC236}">
                <a16:creationId xmlns:a16="http://schemas.microsoft.com/office/drawing/2014/main" id="{6FFB3444-E659-5CA8-B026-61E059ED52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63079" y="3212892"/>
            <a:ext cx="468000" cy="468000"/>
          </a:xfrm>
          <a:prstGeom prst="rect">
            <a:avLst/>
          </a:prstGeom>
        </p:spPr>
      </p:pic>
      <p:pic>
        <p:nvPicPr>
          <p:cNvPr id="30" name="Kép 29">
            <a:extLst>
              <a:ext uri="{FF2B5EF4-FFF2-40B4-BE49-F238E27FC236}">
                <a16:creationId xmlns:a16="http://schemas.microsoft.com/office/drawing/2014/main" id="{06ECA2E9-764F-3532-A0DB-ABF3D16DCA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1497" y="4261097"/>
            <a:ext cx="432000" cy="432000"/>
          </a:xfrm>
          <a:prstGeom prst="rect">
            <a:avLst/>
          </a:prstGeom>
        </p:spPr>
      </p:pic>
      <p:pic>
        <p:nvPicPr>
          <p:cNvPr id="37" name="Kép 36">
            <a:extLst>
              <a:ext uri="{FF2B5EF4-FFF2-40B4-BE49-F238E27FC236}">
                <a16:creationId xmlns:a16="http://schemas.microsoft.com/office/drawing/2014/main" id="{D2879A18-F687-9A8E-7C63-AC06863E534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63079" y="2312892"/>
            <a:ext cx="468000" cy="468000"/>
          </a:xfrm>
          <a:prstGeom prst="rect">
            <a:avLst/>
          </a:prstGeom>
        </p:spPr>
      </p:pic>
      <p:pic>
        <p:nvPicPr>
          <p:cNvPr id="40" name="Kép 39">
            <a:extLst>
              <a:ext uri="{FF2B5EF4-FFF2-40B4-BE49-F238E27FC236}">
                <a16:creationId xmlns:a16="http://schemas.microsoft.com/office/drawing/2014/main" id="{24931810-8F1B-8C03-C9B4-1C7F114D11E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1497" y="3709822"/>
            <a:ext cx="432000" cy="432000"/>
          </a:xfrm>
          <a:prstGeom prst="rect">
            <a:avLst/>
          </a:prstGeom>
        </p:spPr>
      </p:pic>
      <p:pic>
        <p:nvPicPr>
          <p:cNvPr id="1026" name="Picture 2" descr="Munch.hu">
            <a:extLst>
              <a:ext uri="{FF2B5EF4-FFF2-40B4-BE49-F238E27FC236}">
                <a16:creationId xmlns:a16="http://schemas.microsoft.com/office/drawing/2014/main" id="{9021F86D-475E-86DF-1E09-A1564D8BC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75" y="5363647"/>
            <a:ext cx="432000" cy="432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533968C-EB77-E8A9-899A-19C2B35F8672}"/>
              </a:ext>
            </a:extLst>
          </p:cNvPr>
          <p:cNvSpPr/>
          <p:nvPr/>
        </p:nvSpPr>
        <p:spPr>
          <a:xfrm>
            <a:off x="1298971" y="1051182"/>
            <a:ext cx="2210765" cy="569892"/>
          </a:xfrm>
          <a:prstGeom prst="roundRect">
            <a:avLst/>
          </a:prstGeom>
          <a:noFill/>
          <a:ln w="38100">
            <a:solidFill>
              <a:srgbClr val="00D8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800" b="1" err="1">
                <a:solidFill>
                  <a:schemeClr val="tx1"/>
                </a:solidFill>
                <a:latin typeface="Roboto Bold"/>
                <a:ea typeface="Roboto Bold"/>
                <a:cs typeface="Calibri"/>
              </a:rPr>
              <a:t>Food</a:t>
            </a:r>
            <a:r>
              <a:rPr lang="hu-HU" sz="1800" b="1">
                <a:solidFill>
                  <a:schemeClr val="tx1"/>
                </a:solidFill>
                <a:latin typeface="Roboto Bold"/>
                <a:ea typeface="Roboto Bold"/>
                <a:cs typeface="Calibri"/>
              </a:rPr>
              <a:t>/</a:t>
            </a:r>
            <a:r>
              <a:rPr lang="hu-HU" sz="1800" b="1" err="1">
                <a:solidFill>
                  <a:schemeClr val="tx1"/>
                </a:solidFill>
                <a:latin typeface="Roboto Bold"/>
                <a:ea typeface="Roboto Bold"/>
                <a:cs typeface="Calibri"/>
              </a:rPr>
              <a:t>Drink</a:t>
            </a:r>
            <a:r>
              <a:rPr lang="hu-HU" sz="1800" b="1">
                <a:solidFill>
                  <a:schemeClr val="tx1"/>
                </a:solidFill>
                <a:latin typeface="Roboto Bold"/>
                <a:ea typeface="Roboto Bold"/>
                <a:cs typeface="Calibri"/>
              </a:rPr>
              <a:t> 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1097301-E609-606B-F98F-1ECEF979FAAF}"/>
              </a:ext>
            </a:extLst>
          </p:cNvPr>
          <p:cNvSpPr/>
          <p:nvPr/>
        </p:nvSpPr>
        <p:spPr>
          <a:xfrm>
            <a:off x="6537975" y="1041993"/>
            <a:ext cx="2210765" cy="569892"/>
          </a:xfrm>
          <a:prstGeom prst="roundRect">
            <a:avLst/>
          </a:prstGeom>
          <a:noFill/>
          <a:ln w="38100">
            <a:solidFill>
              <a:srgbClr val="00D8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  <a:latin typeface="Roboto Bold"/>
                <a:ea typeface="Roboto Bold"/>
                <a:cs typeface="Calibri"/>
              </a:rPr>
              <a:t>Shopping</a:t>
            </a:r>
            <a:endParaRPr lang="hu-HU" sz="1800" b="1">
              <a:solidFill>
                <a:schemeClr val="tx1"/>
              </a:solidFill>
              <a:latin typeface="Roboto Bold"/>
              <a:ea typeface="Roboto Bold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4217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3">
            <a:extLst>
              <a:ext uri="{FF2B5EF4-FFF2-40B4-BE49-F238E27FC236}">
                <a16:creationId xmlns:a16="http://schemas.microsoft.com/office/drawing/2014/main" id="{1C3AEF6F-ECB3-D519-B7DD-2927B18C4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208DB-5AF8-3144-9F72-AC53BB0CDA79}" type="datetime1">
              <a:rPr lang="hu-HU" smtClean="0"/>
              <a:t>2023. 11. 26.</a:t>
            </a:fld>
            <a:endParaRPr lang="en-US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32A27652-EF8A-52E7-F732-4D9E1A71D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41B4-C0B9-B94E-90FD-4D905D6ED05C}" type="slidenum">
              <a:rPr lang="en-US" smtClean="0"/>
              <a:t>17</a:t>
            </a:fld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85FC40A-A2A1-AAF1-6411-F1B12B047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5352"/>
            <a:ext cx="10277475" cy="6667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929EE62-7FE6-8798-87E2-D9A2CA88BF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21169" y="110589"/>
            <a:ext cx="432631" cy="43263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54E94BA-F5C2-288B-FF1D-6E89FC369208}"/>
              </a:ext>
            </a:extLst>
          </p:cNvPr>
          <p:cNvSpPr txBox="1"/>
          <p:nvPr/>
        </p:nvSpPr>
        <p:spPr>
          <a:xfrm>
            <a:off x="11270418" y="176812"/>
            <a:ext cx="978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1">
                <a:gradFill>
                  <a:gsLst>
                    <a:gs pos="560">
                      <a:srgbClr val="0056E0"/>
                    </a:gs>
                    <a:gs pos="66000">
                      <a:srgbClr val="00E5B8"/>
                    </a:gs>
                  </a:gsLst>
                  <a:lin ang="18900000" scaled="1"/>
                </a:gra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DROP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7B3386-43AE-2DBB-AA4F-18304F466B97}"/>
              </a:ext>
            </a:extLst>
          </p:cNvPr>
          <p:cNvSpPr txBox="1"/>
          <p:nvPr/>
        </p:nvSpPr>
        <p:spPr>
          <a:xfrm>
            <a:off x="1217778" y="1624344"/>
            <a:ext cx="4321175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400">
                <a:latin typeface="Roboto Bold"/>
                <a:ea typeface="Roboto Bold"/>
                <a:cs typeface="Calibri"/>
              </a:rPr>
              <a:t> </a:t>
            </a:r>
            <a:endParaRPr lang="en-US" sz="2400">
              <a:latin typeface="Roboto Bold"/>
              <a:ea typeface="Roboto Bold"/>
              <a:cs typeface="Calibri"/>
            </a:endParaRPr>
          </a:p>
          <a:p>
            <a:endParaRPr lang="en-US">
              <a:latin typeface="Roboto Bold"/>
              <a:cs typeface="Calibri"/>
            </a:endParaRP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 a bike or public transport</a:t>
            </a:r>
          </a:p>
          <a:p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Advertise the trip and bring more people with you if you drive</a:t>
            </a:r>
          </a:p>
          <a:p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Join someone on their journey</a:t>
            </a:r>
            <a:endParaRPr lang="hu-HU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2ACA1F2B-0E29-E6A1-2D98-7FA78D5FE730}"/>
              </a:ext>
            </a:extLst>
          </p:cNvPr>
          <p:cNvSpPr txBox="1"/>
          <p:nvPr/>
        </p:nvSpPr>
        <p:spPr>
          <a:xfrm>
            <a:off x="6537975" y="1274183"/>
            <a:ext cx="530269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sz="2400">
              <a:latin typeface="Roboto Bold"/>
              <a:ea typeface="Quattrocento Sans"/>
              <a:cs typeface="Calibri"/>
            </a:endParaRPr>
          </a:p>
          <a:p>
            <a:endParaRPr lang="en-US" sz="1800">
              <a:latin typeface="Roboto Bold"/>
              <a:ea typeface="Quattrocento Sans"/>
              <a:cs typeface="Calibri"/>
            </a:endParaRPr>
          </a:p>
          <a:p>
            <a:br>
              <a:rPr lang="hu-HU" sz="1800">
                <a:latin typeface="Roboto Bold"/>
                <a:ea typeface="Quattrocento Sans"/>
                <a:cs typeface="Calibri"/>
              </a:rPr>
            </a:b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Haz Mat" disposal - don't put hazardous items in ordinary bins</a:t>
            </a:r>
          </a:p>
          <a:p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 reusable cups</a:t>
            </a:r>
          </a:p>
          <a:p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Something broken? Try to fix it!</a:t>
            </a:r>
          </a:p>
          <a:p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Recycle it!</a:t>
            </a:r>
          </a:p>
          <a:p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Switch to online instead of paper</a:t>
            </a:r>
            <a:endParaRPr lang="hu-HU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D02F338C-1B4B-4AF6-F028-1802033609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9570" y="4053514"/>
            <a:ext cx="468000" cy="46800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D352091A-4F4D-CC1B-87BD-A647AAC722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9570" y="3464189"/>
            <a:ext cx="468000" cy="46800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B88321CD-7766-AA9F-0208-2F28D4792A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9570" y="4645745"/>
            <a:ext cx="468000" cy="468000"/>
          </a:xfrm>
          <a:prstGeom prst="rect">
            <a:avLst/>
          </a:prstGeom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9D0BB54C-D032-CA21-347B-881150E42B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3635" y="2182829"/>
            <a:ext cx="468000" cy="468000"/>
          </a:xfrm>
          <a:prstGeom prst="rect">
            <a:avLst/>
          </a:prstGeom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FAB3CB9D-92B7-8034-D5BE-7E5D70E3FF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6460" y="2127899"/>
            <a:ext cx="468000" cy="468000"/>
          </a:xfrm>
          <a:prstGeom prst="rect">
            <a:avLst/>
          </a:prstGeom>
        </p:spPr>
      </p:pic>
      <p:pic>
        <p:nvPicPr>
          <p:cNvPr id="26" name="Kép 25">
            <a:extLst>
              <a:ext uri="{FF2B5EF4-FFF2-40B4-BE49-F238E27FC236}">
                <a16:creationId xmlns:a16="http://schemas.microsoft.com/office/drawing/2014/main" id="{9E4017FB-43B6-71C6-3879-5114CD2579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6460" y="3054974"/>
            <a:ext cx="468000" cy="468000"/>
          </a:xfrm>
          <a:prstGeom prst="rect">
            <a:avLst/>
          </a:prstGeom>
        </p:spPr>
      </p:pic>
      <p:pic>
        <p:nvPicPr>
          <p:cNvPr id="29" name="Kép 28">
            <a:extLst>
              <a:ext uri="{FF2B5EF4-FFF2-40B4-BE49-F238E27FC236}">
                <a16:creationId xmlns:a16="http://schemas.microsoft.com/office/drawing/2014/main" id="{156A6C2E-8D91-98AB-63B2-EFDD3CA556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29570" y="2837509"/>
            <a:ext cx="468000" cy="468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E17A0EC-FB20-615C-F461-2718245C7F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6460" y="4060403"/>
            <a:ext cx="468000" cy="468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BC13ED5-272D-3735-526D-4FF13CB9F267}"/>
              </a:ext>
            </a:extLst>
          </p:cNvPr>
          <p:cNvSpPr txBox="1"/>
          <p:nvPr/>
        </p:nvSpPr>
        <p:spPr>
          <a:xfrm>
            <a:off x="248053" y="143110"/>
            <a:ext cx="10177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Taking action for sustainability is much more than recycling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1DC5805-61D9-3810-5E70-894EAAA1453C}"/>
              </a:ext>
            </a:extLst>
          </p:cNvPr>
          <p:cNvSpPr/>
          <p:nvPr/>
        </p:nvSpPr>
        <p:spPr>
          <a:xfrm>
            <a:off x="1298971" y="1051182"/>
            <a:ext cx="2210765" cy="569892"/>
          </a:xfrm>
          <a:prstGeom prst="roundRect">
            <a:avLst/>
          </a:prstGeom>
          <a:noFill/>
          <a:ln w="38100">
            <a:solidFill>
              <a:srgbClr val="00D8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  <a:latin typeface="Roboto Bold"/>
                <a:ea typeface="Roboto Bold"/>
                <a:cs typeface="Calibri"/>
              </a:rPr>
              <a:t>Transportation</a:t>
            </a:r>
            <a:endParaRPr lang="hu-HU" sz="1800" b="1">
              <a:solidFill>
                <a:schemeClr val="tx1"/>
              </a:solidFill>
              <a:latin typeface="Roboto Bold"/>
              <a:ea typeface="Roboto Bold"/>
              <a:cs typeface="Calibri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1099AB2-355A-696C-82FE-B8111665152C}"/>
              </a:ext>
            </a:extLst>
          </p:cNvPr>
          <p:cNvSpPr/>
          <p:nvPr/>
        </p:nvSpPr>
        <p:spPr>
          <a:xfrm>
            <a:off x="6537975" y="1041993"/>
            <a:ext cx="2210765" cy="569892"/>
          </a:xfrm>
          <a:prstGeom prst="roundRect">
            <a:avLst/>
          </a:prstGeom>
          <a:noFill/>
          <a:ln w="38100">
            <a:solidFill>
              <a:srgbClr val="00D8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  <a:latin typeface="Roboto Bold"/>
                <a:ea typeface="Roboto Bold"/>
                <a:cs typeface="Calibri"/>
              </a:rPr>
              <a:t>Waste</a:t>
            </a:r>
            <a:endParaRPr lang="hu-HU" sz="1800" b="1">
              <a:solidFill>
                <a:schemeClr val="tx1"/>
              </a:solidFill>
              <a:latin typeface="Roboto Bold"/>
              <a:ea typeface="Roboto Bold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9809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>
            <a:extLst>
              <a:ext uri="{FF2B5EF4-FFF2-40B4-BE49-F238E27FC236}">
                <a16:creationId xmlns:a16="http://schemas.microsoft.com/office/drawing/2014/main" id="{C357D3BA-DA62-3B8D-74C1-339D535BD3BA}"/>
              </a:ext>
            </a:extLst>
          </p:cNvPr>
          <p:cNvSpPr txBox="1"/>
          <p:nvPr/>
        </p:nvSpPr>
        <p:spPr>
          <a:xfrm>
            <a:off x="1266666" y="1364294"/>
            <a:ext cx="3077172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>
                <a:latin typeface="Roboto Bold"/>
                <a:ea typeface="Quattrocento Sans"/>
                <a:cs typeface="Calibri"/>
              </a:rPr>
              <a:t> </a:t>
            </a:r>
            <a:endParaRPr lang="hu-HU" sz="2400">
              <a:latin typeface="Roboto Bold"/>
              <a:ea typeface="Quattrocento Sans"/>
              <a:cs typeface="Calibri"/>
            </a:endParaRPr>
          </a:p>
          <a:p>
            <a:br>
              <a:rPr lang="hu-HU" sz="1800">
                <a:latin typeface="Roboto Bold"/>
                <a:ea typeface="Quattrocento Sans"/>
                <a:cs typeface="Calibri"/>
              </a:rPr>
            </a:b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 natural light and try to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minimise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use of lighting</a:t>
            </a:r>
          </a:p>
          <a:p>
            <a:endParaRPr lang="en-US" sz="16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Hang clothes out to dry instead of using the tumble dryer</a:t>
            </a:r>
          </a:p>
          <a:p>
            <a:endParaRPr lang="en-US" sz="16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Put away unused items, switch off unnecessary appliances</a:t>
            </a:r>
            <a:endParaRPr lang="hu-HU" sz="16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hu-HU" sz="1800">
              <a:latin typeface="Roboto Bold"/>
              <a:ea typeface="Quattrocento Sans"/>
              <a:cs typeface="Calibri"/>
            </a:endParaRPr>
          </a:p>
          <a:p>
            <a:endParaRPr lang="hu-HU" sz="1800">
              <a:latin typeface="Roboto Bold"/>
              <a:ea typeface="Quattrocento Sans"/>
              <a:cs typeface="Calibri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0A35C089-7013-5419-5B32-DB0B13CCEC25}"/>
              </a:ext>
            </a:extLst>
          </p:cNvPr>
          <p:cNvSpPr txBox="1"/>
          <p:nvPr/>
        </p:nvSpPr>
        <p:spPr>
          <a:xfrm>
            <a:off x="4043431" y="4451824"/>
            <a:ext cx="3216996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hu-HU" sz="2400" b="1">
              <a:latin typeface="Roboto Bold"/>
              <a:ea typeface="Quattrocento Sans"/>
              <a:cs typeface="Calibri"/>
            </a:endParaRPr>
          </a:p>
          <a:p>
            <a:pPr algn="l"/>
            <a:br>
              <a:rPr lang="hu-HU" sz="1800">
                <a:latin typeface="Roboto Bold"/>
                <a:ea typeface="Quattrocento Sans"/>
                <a:cs typeface="Calibri"/>
              </a:rPr>
            </a:b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 your automatic washing machine only for full loads only</a:t>
            </a:r>
          </a:p>
          <a:p>
            <a:pPr algn="l"/>
            <a:br>
              <a:rPr lang="hu-HU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hu-HU" sz="16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Wash</a:t>
            </a:r>
            <a:r>
              <a:rPr lang="hu-HU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hu-HU" sz="16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without</a:t>
            </a:r>
            <a:r>
              <a:rPr lang="hu-HU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hu-HU" sz="16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running</a:t>
            </a:r>
            <a:r>
              <a:rPr lang="hu-HU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hu-HU" sz="16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water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</a:t>
            </a:r>
            <a:br>
              <a:rPr lang="hu-HU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</a:t>
            </a:r>
            <a:r>
              <a:rPr lang="hu-HU" sz="16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hower</a:t>
            </a:r>
            <a:r>
              <a:rPr lang="hu-HU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hu-HU" sz="16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</a:t>
            </a:r>
            <a:r>
              <a:rPr lang="hu-HU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</a:t>
            </a:r>
            <a:r>
              <a:rPr lang="hu-HU" sz="16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short</a:t>
            </a:r>
            <a:r>
              <a:rPr lang="hu-HU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hu-HU" sz="16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time</a:t>
            </a:r>
            <a:endParaRPr lang="hu-HU" sz="16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4F5BD292-308E-78AB-9B69-63934BB9C880}"/>
              </a:ext>
            </a:extLst>
          </p:cNvPr>
          <p:cNvSpPr txBox="1"/>
          <p:nvPr/>
        </p:nvSpPr>
        <p:spPr>
          <a:xfrm>
            <a:off x="6537975" y="1297344"/>
            <a:ext cx="544264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hu-HU" sz="2400">
              <a:latin typeface="Roboto Bold"/>
              <a:ea typeface="Roboto Bold"/>
              <a:cs typeface="Calibri"/>
            </a:endParaRPr>
          </a:p>
          <a:p>
            <a:pPr algn="l"/>
            <a:br>
              <a:rPr lang="hu-HU" sz="1800">
                <a:latin typeface="Roboto Bold"/>
                <a:cs typeface="Calibri"/>
              </a:rPr>
            </a:br>
            <a:r>
              <a:rPr lang="hu-HU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Go out and </a:t>
            </a:r>
            <a:r>
              <a:rPr lang="hu-HU" sz="16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learn</a:t>
            </a:r>
            <a:r>
              <a:rPr lang="hu-HU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r>
              <a:rPr lang="hu-HU" sz="16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from</a:t>
            </a:r>
            <a:r>
              <a:rPr lang="hu-HU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r>
              <a:rPr lang="hu-HU" sz="16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others</a:t>
            </a:r>
            <a:r>
              <a:rPr lang="hu-HU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 </a:t>
            </a:r>
            <a:r>
              <a:rPr lang="hu-HU" sz="16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attend</a:t>
            </a:r>
            <a:r>
              <a:rPr lang="hu-HU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an </a:t>
            </a:r>
            <a:r>
              <a:rPr lang="hu-HU" sz="16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eco-party</a:t>
            </a:r>
            <a:endParaRPr lang="hu-HU" sz="16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/>
            <a:endParaRPr lang="en-US" sz="16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/>
            <a:br>
              <a:rPr lang="hu-HU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hu-HU" sz="16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Have</a:t>
            </a:r>
            <a:r>
              <a:rPr lang="hu-HU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r>
              <a:rPr lang="hu-HU" sz="16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your</a:t>
            </a:r>
            <a:r>
              <a:rPr lang="hu-HU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r>
              <a:rPr lang="hu-HU" sz="16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own</a:t>
            </a:r>
            <a:r>
              <a:rPr lang="hu-HU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r>
              <a:rPr lang="hu-HU" sz="16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plants</a:t>
            </a:r>
            <a:endParaRPr lang="hu-HU" sz="16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/>
            <a:endParaRPr lang="en-US" sz="16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/>
            <a:br>
              <a:rPr lang="hu-HU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hu-HU" sz="16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Spread</a:t>
            </a:r>
            <a:r>
              <a:rPr lang="hu-HU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r>
              <a:rPr lang="hu-HU" sz="16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</a:t>
            </a:r>
            <a:r>
              <a:rPr lang="hu-HU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r>
              <a:rPr lang="hu-HU" sz="16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word</a:t>
            </a:r>
            <a:r>
              <a:rPr lang="hu-HU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 </a:t>
            </a:r>
            <a:r>
              <a:rPr lang="hu-HU" sz="16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invite</a:t>
            </a:r>
            <a:r>
              <a:rPr lang="hu-HU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r>
              <a:rPr lang="hu-HU" sz="16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friends</a:t>
            </a:r>
            <a:endParaRPr lang="hu-HU" sz="16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B8B107-5B88-178C-B34C-2989E6784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5352"/>
            <a:ext cx="10277475" cy="666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177B32B-DF39-1868-0627-10C314C06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21169" y="110589"/>
            <a:ext cx="432631" cy="4326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073CCF-AC19-6227-D289-B92B9BEE5CEC}"/>
              </a:ext>
            </a:extLst>
          </p:cNvPr>
          <p:cNvSpPr txBox="1"/>
          <p:nvPr/>
        </p:nvSpPr>
        <p:spPr>
          <a:xfrm>
            <a:off x="11270418" y="176812"/>
            <a:ext cx="978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1">
                <a:gradFill>
                  <a:gsLst>
                    <a:gs pos="560">
                      <a:srgbClr val="0056E0"/>
                    </a:gs>
                    <a:gs pos="66000">
                      <a:srgbClr val="00E5B8"/>
                    </a:gs>
                  </a:gsLst>
                  <a:lin ang="18900000" scaled="1"/>
                </a:gra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DROP</a:t>
            </a: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3E57AA79-0C3A-841A-6F5F-E35678D85D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324" y="2002128"/>
            <a:ext cx="467342" cy="467342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CA5984FA-9048-4905-71DB-317CFECBB2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666" y="2724151"/>
            <a:ext cx="468000" cy="468000"/>
          </a:xfrm>
          <a:prstGeom prst="rect">
            <a:avLst/>
          </a:prstGeom>
        </p:spPr>
      </p:pic>
      <p:pic>
        <p:nvPicPr>
          <p:cNvPr id="26" name="Kép 25">
            <a:extLst>
              <a:ext uri="{FF2B5EF4-FFF2-40B4-BE49-F238E27FC236}">
                <a16:creationId xmlns:a16="http://schemas.microsoft.com/office/drawing/2014/main" id="{CC99FCCF-7C30-DFB1-B53C-5625E11CBC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666" y="3510179"/>
            <a:ext cx="468000" cy="468000"/>
          </a:xfrm>
          <a:prstGeom prst="rect">
            <a:avLst/>
          </a:prstGeom>
        </p:spPr>
      </p:pic>
      <p:pic>
        <p:nvPicPr>
          <p:cNvPr id="32" name="Kép 31">
            <a:extLst>
              <a:ext uri="{FF2B5EF4-FFF2-40B4-BE49-F238E27FC236}">
                <a16:creationId xmlns:a16="http://schemas.microsoft.com/office/drawing/2014/main" id="{705AF2C9-C7BA-F1DA-61D0-9C4E600588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2559" y="5125656"/>
            <a:ext cx="368050" cy="368050"/>
          </a:xfrm>
          <a:prstGeom prst="rect">
            <a:avLst/>
          </a:prstGeom>
        </p:spPr>
      </p:pic>
      <p:pic>
        <p:nvPicPr>
          <p:cNvPr id="35" name="Kép 34">
            <a:extLst>
              <a:ext uri="{FF2B5EF4-FFF2-40B4-BE49-F238E27FC236}">
                <a16:creationId xmlns:a16="http://schemas.microsoft.com/office/drawing/2014/main" id="{48AFA326-540E-83BA-D5F9-E979F37026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9736" y="5840359"/>
            <a:ext cx="533695" cy="533695"/>
          </a:xfrm>
          <a:prstGeom prst="rect">
            <a:avLst/>
          </a:prstGeom>
        </p:spPr>
      </p:pic>
      <p:pic>
        <p:nvPicPr>
          <p:cNvPr id="38" name="Kép 37">
            <a:extLst>
              <a:ext uri="{FF2B5EF4-FFF2-40B4-BE49-F238E27FC236}">
                <a16:creationId xmlns:a16="http://schemas.microsoft.com/office/drawing/2014/main" id="{BCF32322-C354-755E-2F5A-364C52DEB9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37127" y="3291557"/>
            <a:ext cx="468000" cy="468000"/>
          </a:xfrm>
          <a:prstGeom prst="rect">
            <a:avLst/>
          </a:prstGeom>
        </p:spPr>
      </p:pic>
      <p:pic>
        <p:nvPicPr>
          <p:cNvPr id="41" name="Kép 40">
            <a:extLst>
              <a:ext uri="{FF2B5EF4-FFF2-40B4-BE49-F238E27FC236}">
                <a16:creationId xmlns:a16="http://schemas.microsoft.com/office/drawing/2014/main" id="{E4DAD150-5556-2292-D2D3-F9A5CDF6AA0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16645" y="2613644"/>
            <a:ext cx="468000" cy="468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9557EEA-C88F-B03C-833B-B11E5AB46A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16645" y="1832037"/>
            <a:ext cx="468000" cy="4680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EEDF5FA-4E84-226E-7DED-C2A1C759F6A1}"/>
              </a:ext>
            </a:extLst>
          </p:cNvPr>
          <p:cNvSpPr txBox="1"/>
          <p:nvPr/>
        </p:nvSpPr>
        <p:spPr>
          <a:xfrm>
            <a:off x="248053" y="143110"/>
            <a:ext cx="10177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Taking action for sustainability is much more than recycling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81754C3-6C98-4E76-BD58-C6C70352C6CF}"/>
              </a:ext>
            </a:extLst>
          </p:cNvPr>
          <p:cNvSpPr/>
          <p:nvPr/>
        </p:nvSpPr>
        <p:spPr>
          <a:xfrm>
            <a:off x="6537975" y="1041993"/>
            <a:ext cx="2210765" cy="569892"/>
          </a:xfrm>
          <a:prstGeom prst="roundRect">
            <a:avLst/>
          </a:prstGeom>
          <a:noFill/>
          <a:ln w="38100">
            <a:solidFill>
              <a:srgbClr val="00D8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  <a:latin typeface="Roboto Bold"/>
                <a:ea typeface="Roboto Bold"/>
                <a:cs typeface="Calibri"/>
              </a:rPr>
              <a:t>Other</a:t>
            </a:r>
            <a:endParaRPr lang="hu-HU" sz="1800" b="1">
              <a:solidFill>
                <a:schemeClr val="tx1"/>
              </a:solidFill>
              <a:latin typeface="Roboto Bold"/>
              <a:ea typeface="Roboto Bold"/>
              <a:cs typeface="Calibri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70FBD41-C9AB-82B5-0541-BDCC5E89FD74}"/>
              </a:ext>
            </a:extLst>
          </p:cNvPr>
          <p:cNvSpPr/>
          <p:nvPr/>
        </p:nvSpPr>
        <p:spPr>
          <a:xfrm>
            <a:off x="1298971" y="1051182"/>
            <a:ext cx="2210765" cy="569892"/>
          </a:xfrm>
          <a:prstGeom prst="roundRect">
            <a:avLst/>
          </a:prstGeom>
          <a:noFill/>
          <a:ln w="38100">
            <a:solidFill>
              <a:srgbClr val="00D8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  <a:latin typeface="Roboto Bold"/>
                <a:ea typeface="Roboto Bold"/>
                <a:cs typeface="Calibri"/>
              </a:rPr>
              <a:t>Energy</a:t>
            </a:r>
            <a:endParaRPr lang="hu-HU" sz="1800" b="1">
              <a:solidFill>
                <a:schemeClr val="tx1"/>
              </a:solidFill>
              <a:latin typeface="Roboto Bold"/>
              <a:ea typeface="Roboto Bold"/>
              <a:cs typeface="Calibri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3CA5D43-D8DD-A9C5-9363-B385D61FFF64}"/>
              </a:ext>
            </a:extLst>
          </p:cNvPr>
          <p:cNvSpPr/>
          <p:nvPr/>
        </p:nvSpPr>
        <p:spPr>
          <a:xfrm>
            <a:off x="4127720" y="4349675"/>
            <a:ext cx="2210765" cy="569892"/>
          </a:xfrm>
          <a:prstGeom prst="roundRect">
            <a:avLst/>
          </a:prstGeom>
          <a:noFill/>
          <a:ln w="38100">
            <a:solidFill>
              <a:srgbClr val="00D8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  <a:latin typeface="Roboto Bold"/>
                <a:ea typeface="Roboto Bold"/>
                <a:cs typeface="Calibri"/>
              </a:rPr>
              <a:t>Water</a:t>
            </a:r>
            <a:endParaRPr lang="hu-HU" sz="1800" b="1">
              <a:solidFill>
                <a:schemeClr val="tx1"/>
              </a:solidFill>
              <a:latin typeface="Roboto Bold"/>
              <a:ea typeface="Roboto Bold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8297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>
            <a:extLst>
              <a:ext uri="{FF2B5EF4-FFF2-40B4-BE49-F238E27FC236}">
                <a16:creationId xmlns:a16="http://schemas.microsoft.com/office/drawing/2014/main" id="{C357D3BA-DA62-3B8D-74C1-339D535BD3BA}"/>
              </a:ext>
            </a:extLst>
          </p:cNvPr>
          <p:cNvSpPr txBox="1"/>
          <p:nvPr/>
        </p:nvSpPr>
        <p:spPr>
          <a:xfrm>
            <a:off x="1266666" y="1364294"/>
            <a:ext cx="3077172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>
                <a:latin typeface="Roboto Bold"/>
                <a:ea typeface="Quattrocento Sans"/>
                <a:cs typeface="Calibri"/>
              </a:rPr>
              <a:t> </a:t>
            </a:r>
            <a:endParaRPr lang="hu-HU" sz="2400">
              <a:latin typeface="Roboto Bold"/>
              <a:ea typeface="Quattrocento Sans"/>
              <a:cs typeface="Calibri"/>
            </a:endParaRPr>
          </a:p>
          <a:p>
            <a:br>
              <a:rPr lang="hu-HU" sz="1800">
                <a:latin typeface="Roboto Bold"/>
                <a:ea typeface="Quattrocento Sans"/>
                <a:cs typeface="Calibri"/>
              </a:rPr>
            </a:b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 natural light and try to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minimise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use of lighting</a:t>
            </a:r>
          </a:p>
          <a:p>
            <a:endParaRPr lang="en-US" sz="16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Hang clothes out to dry instead of using the tumble dryer</a:t>
            </a:r>
          </a:p>
          <a:p>
            <a:endParaRPr lang="en-US" sz="16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Put away unused items, switch off unnecessary appliances</a:t>
            </a:r>
            <a:endParaRPr lang="hu-HU" sz="16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hu-HU" sz="1800">
              <a:latin typeface="Roboto Bold"/>
              <a:ea typeface="Quattrocento Sans"/>
              <a:cs typeface="Calibri"/>
            </a:endParaRPr>
          </a:p>
          <a:p>
            <a:endParaRPr lang="hu-HU" sz="1800">
              <a:latin typeface="Roboto Bold"/>
              <a:ea typeface="Quattrocento Sans"/>
              <a:cs typeface="Calibri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0A35C089-7013-5419-5B32-DB0B13CCEC25}"/>
              </a:ext>
            </a:extLst>
          </p:cNvPr>
          <p:cNvSpPr txBox="1"/>
          <p:nvPr/>
        </p:nvSpPr>
        <p:spPr>
          <a:xfrm>
            <a:off x="4043431" y="4451824"/>
            <a:ext cx="3216996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hu-HU" sz="2400" b="1">
              <a:latin typeface="Roboto Bold"/>
              <a:ea typeface="Quattrocento Sans"/>
              <a:cs typeface="Calibri"/>
            </a:endParaRPr>
          </a:p>
          <a:p>
            <a:pPr algn="l"/>
            <a:br>
              <a:rPr lang="hu-HU" sz="1800">
                <a:latin typeface="Roboto Bold"/>
                <a:ea typeface="Quattrocento Sans"/>
                <a:cs typeface="Calibri"/>
              </a:rPr>
            </a:b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 your automatic washing machine only for full loads only</a:t>
            </a:r>
          </a:p>
          <a:p>
            <a:pPr algn="l"/>
            <a:br>
              <a:rPr lang="hu-HU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hu-HU" sz="16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Wash</a:t>
            </a:r>
            <a:r>
              <a:rPr lang="hu-HU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hu-HU" sz="16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without</a:t>
            </a:r>
            <a:r>
              <a:rPr lang="hu-HU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hu-HU" sz="16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running</a:t>
            </a:r>
            <a:r>
              <a:rPr lang="hu-HU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hu-HU" sz="16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water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</a:t>
            </a:r>
            <a:br>
              <a:rPr lang="hu-HU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</a:t>
            </a:r>
            <a:r>
              <a:rPr lang="hu-HU" sz="16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hower</a:t>
            </a:r>
            <a:r>
              <a:rPr lang="hu-HU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hu-HU" sz="16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</a:t>
            </a:r>
            <a:r>
              <a:rPr lang="hu-HU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</a:t>
            </a:r>
            <a:r>
              <a:rPr lang="hu-HU" sz="16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short</a:t>
            </a:r>
            <a:r>
              <a:rPr lang="hu-HU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hu-HU" sz="16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time</a:t>
            </a:r>
            <a:endParaRPr lang="hu-HU" sz="16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4F5BD292-308E-78AB-9B69-63934BB9C880}"/>
              </a:ext>
            </a:extLst>
          </p:cNvPr>
          <p:cNvSpPr txBox="1"/>
          <p:nvPr/>
        </p:nvSpPr>
        <p:spPr>
          <a:xfrm>
            <a:off x="6537975" y="1297344"/>
            <a:ext cx="544264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hu-HU" sz="2400">
              <a:latin typeface="Roboto Bold"/>
              <a:ea typeface="Roboto Bold"/>
              <a:cs typeface="Calibri"/>
            </a:endParaRPr>
          </a:p>
          <a:p>
            <a:pPr algn="l"/>
            <a:br>
              <a:rPr lang="hu-HU" sz="1800">
                <a:latin typeface="Roboto Bold"/>
                <a:cs typeface="Calibri"/>
              </a:rPr>
            </a:br>
            <a:r>
              <a:rPr lang="hu-HU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Go out and </a:t>
            </a:r>
            <a:r>
              <a:rPr lang="hu-HU" sz="16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learn</a:t>
            </a:r>
            <a:r>
              <a:rPr lang="hu-HU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r>
              <a:rPr lang="hu-HU" sz="16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from</a:t>
            </a:r>
            <a:r>
              <a:rPr lang="hu-HU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r>
              <a:rPr lang="hu-HU" sz="16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others</a:t>
            </a:r>
            <a:r>
              <a:rPr lang="hu-HU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 </a:t>
            </a:r>
            <a:r>
              <a:rPr lang="hu-HU" sz="16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attend</a:t>
            </a:r>
            <a:r>
              <a:rPr lang="hu-HU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an </a:t>
            </a:r>
            <a:r>
              <a:rPr lang="hu-HU" sz="16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eco-party</a:t>
            </a:r>
            <a:endParaRPr lang="hu-HU" sz="16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/>
            <a:endParaRPr lang="en-US" sz="16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/>
            <a:br>
              <a:rPr lang="hu-HU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hu-HU" sz="16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Have</a:t>
            </a:r>
            <a:r>
              <a:rPr lang="hu-HU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r>
              <a:rPr lang="hu-HU" sz="16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your</a:t>
            </a:r>
            <a:r>
              <a:rPr lang="hu-HU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r>
              <a:rPr lang="hu-HU" sz="16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own</a:t>
            </a:r>
            <a:r>
              <a:rPr lang="hu-HU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r>
              <a:rPr lang="hu-HU" sz="16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plants</a:t>
            </a:r>
            <a:endParaRPr lang="hu-HU" sz="16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/>
            <a:endParaRPr lang="en-US" sz="16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/>
            <a:br>
              <a:rPr lang="hu-HU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hu-HU" sz="16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Spread</a:t>
            </a:r>
            <a:r>
              <a:rPr lang="hu-HU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r>
              <a:rPr lang="hu-HU" sz="16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</a:t>
            </a:r>
            <a:r>
              <a:rPr lang="hu-HU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r>
              <a:rPr lang="hu-HU" sz="16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word</a:t>
            </a:r>
            <a:r>
              <a:rPr lang="hu-HU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 </a:t>
            </a:r>
            <a:r>
              <a:rPr lang="hu-HU" sz="16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invite</a:t>
            </a:r>
            <a:r>
              <a:rPr lang="hu-HU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r>
              <a:rPr lang="hu-HU" sz="16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friends</a:t>
            </a:r>
            <a:endParaRPr lang="hu-HU" sz="16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B8B107-5B88-178C-B34C-2989E6784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5352"/>
            <a:ext cx="10277475" cy="666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177B32B-DF39-1868-0627-10C314C06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21169" y="110589"/>
            <a:ext cx="432631" cy="4326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073CCF-AC19-6227-D289-B92B9BEE5CEC}"/>
              </a:ext>
            </a:extLst>
          </p:cNvPr>
          <p:cNvSpPr txBox="1"/>
          <p:nvPr/>
        </p:nvSpPr>
        <p:spPr>
          <a:xfrm>
            <a:off x="11270418" y="176812"/>
            <a:ext cx="978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1">
                <a:gradFill>
                  <a:gsLst>
                    <a:gs pos="560">
                      <a:srgbClr val="0056E0"/>
                    </a:gs>
                    <a:gs pos="66000">
                      <a:srgbClr val="00E5B8"/>
                    </a:gs>
                  </a:gsLst>
                  <a:lin ang="18900000" scaled="1"/>
                </a:gra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DROP</a:t>
            </a: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3E57AA79-0C3A-841A-6F5F-E35678D85D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324" y="2002128"/>
            <a:ext cx="467342" cy="467342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CA5984FA-9048-4905-71DB-317CFECBB2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666" y="2724151"/>
            <a:ext cx="468000" cy="468000"/>
          </a:xfrm>
          <a:prstGeom prst="rect">
            <a:avLst/>
          </a:prstGeom>
        </p:spPr>
      </p:pic>
      <p:pic>
        <p:nvPicPr>
          <p:cNvPr id="26" name="Kép 25">
            <a:extLst>
              <a:ext uri="{FF2B5EF4-FFF2-40B4-BE49-F238E27FC236}">
                <a16:creationId xmlns:a16="http://schemas.microsoft.com/office/drawing/2014/main" id="{CC99FCCF-7C30-DFB1-B53C-5625E11CBC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666" y="3510179"/>
            <a:ext cx="468000" cy="468000"/>
          </a:xfrm>
          <a:prstGeom prst="rect">
            <a:avLst/>
          </a:prstGeom>
        </p:spPr>
      </p:pic>
      <p:pic>
        <p:nvPicPr>
          <p:cNvPr id="32" name="Kép 31">
            <a:extLst>
              <a:ext uri="{FF2B5EF4-FFF2-40B4-BE49-F238E27FC236}">
                <a16:creationId xmlns:a16="http://schemas.microsoft.com/office/drawing/2014/main" id="{705AF2C9-C7BA-F1DA-61D0-9C4E600588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2559" y="5125656"/>
            <a:ext cx="368050" cy="368050"/>
          </a:xfrm>
          <a:prstGeom prst="rect">
            <a:avLst/>
          </a:prstGeom>
        </p:spPr>
      </p:pic>
      <p:pic>
        <p:nvPicPr>
          <p:cNvPr id="35" name="Kép 34">
            <a:extLst>
              <a:ext uri="{FF2B5EF4-FFF2-40B4-BE49-F238E27FC236}">
                <a16:creationId xmlns:a16="http://schemas.microsoft.com/office/drawing/2014/main" id="{48AFA326-540E-83BA-D5F9-E979F37026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9736" y="5840359"/>
            <a:ext cx="533695" cy="533695"/>
          </a:xfrm>
          <a:prstGeom prst="rect">
            <a:avLst/>
          </a:prstGeom>
        </p:spPr>
      </p:pic>
      <p:pic>
        <p:nvPicPr>
          <p:cNvPr id="38" name="Kép 37">
            <a:extLst>
              <a:ext uri="{FF2B5EF4-FFF2-40B4-BE49-F238E27FC236}">
                <a16:creationId xmlns:a16="http://schemas.microsoft.com/office/drawing/2014/main" id="{BCF32322-C354-755E-2F5A-364C52DEB9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37127" y="3291557"/>
            <a:ext cx="468000" cy="468000"/>
          </a:xfrm>
          <a:prstGeom prst="rect">
            <a:avLst/>
          </a:prstGeom>
        </p:spPr>
      </p:pic>
      <p:pic>
        <p:nvPicPr>
          <p:cNvPr id="41" name="Kép 40">
            <a:extLst>
              <a:ext uri="{FF2B5EF4-FFF2-40B4-BE49-F238E27FC236}">
                <a16:creationId xmlns:a16="http://schemas.microsoft.com/office/drawing/2014/main" id="{E4DAD150-5556-2292-D2D3-F9A5CDF6AA0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16645" y="2613644"/>
            <a:ext cx="468000" cy="468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9557EEA-C88F-B03C-833B-B11E5AB46A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16645" y="1832037"/>
            <a:ext cx="468000" cy="4680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EEDF5FA-4E84-226E-7DED-C2A1C759F6A1}"/>
              </a:ext>
            </a:extLst>
          </p:cNvPr>
          <p:cNvSpPr txBox="1"/>
          <p:nvPr/>
        </p:nvSpPr>
        <p:spPr>
          <a:xfrm>
            <a:off x="248053" y="143110"/>
            <a:ext cx="10177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Taking action for sustainability is much more than recycling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81754C3-6C98-4E76-BD58-C6C70352C6CF}"/>
              </a:ext>
            </a:extLst>
          </p:cNvPr>
          <p:cNvSpPr/>
          <p:nvPr/>
        </p:nvSpPr>
        <p:spPr>
          <a:xfrm>
            <a:off x="6537975" y="1041993"/>
            <a:ext cx="2210765" cy="569892"/>
          </a:xfrm>
          <a:prstGeom prst="roundRect">
            <a:avLst/>
          </a:prstGeom>
          <a:noFill/>
          <a:ln w="38100">
            <a:solidFill>
              <a:srgbClr val="00D8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  <a:latin typeface="Roboto Bold"/>
                <a:ea typeface="Roboto Bold"/>
                <a:cs typeface="Calibri"/>
              </a:rPr>
              <a:t>Other</a:t>
            </a:r>
            <a:endParaRPr lang="hu-HU" sz="1800" b="1">
              <a:solidFill>
                <a:schemeClr val="tx1"/>
              </a:solidFill>
              <a:latin typeface="Roboto Bold"/>
              <a:ea typeface="Roboto Bold"/>
              <a:cs typeface="Calibri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70FBD41-C9AB-82B5-0541-BDCC5E89FD74}"/>
              </a:ext>
            </a:extLst>
          </p:cNvPr>
          <p:cNvSpPr/>
          <p:nvPr/>
        </p:nvSpPr>
        <p:spPr>
          <a:xfrm>
            <a:off x="1298971" y="1051182"/>
            <a:ext cx="2210765" cy="569892"/>
          </a:xfrm>
          <a:prstGeom prst="roundRect">
            <a:avLst/>
          </a:prstGeom>
          <a:noFill/>
          <a:ln w="38100">
            <a:solidFill>
              <a:srgbClr val="00D8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  <a:latin typeface="Roboto Bold"/>
                <a:ea typeface="Roboto Bold"/>
                <a:cs typeface="Calibri"/>
              </a:rPr>
              <a:t>Energy</a:t>
            </a:r>
            <a:endParaRPr lang="hu-HU" sz="1800" b="1">
              <a:solidFill>
                <a:schemeClr val="tx1"/>
              </a:solidFill>
              <a:latin typeface="Roboto Bold"/>
              <a:ea typeface="Roboto Bold"/>
              <a:cs typeface="Calibri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3CA5D43-D8DD-A9C5-9363-B385D61FFF64}"/>
              </a:ext>
            </a:extLst>
          </p:cNvPr>
          <p:cNvSpPr/>
          <p:nvPr/>
        </p:nvSpPr>
        <p:spPr>
          <a:xfrm>
            <a:off x="4127720" y="4349675"/>
            <a:ext cx="2210765" cy="569892"/>
          </a:xfrm>
          <a:prstGeom prst="roundRect">
            <a:avLst/>
          </a:prstGeom>
          <a:noFill/>
          <a:ln w="38100">
            <a:solidFill>
              <a:srgbClr val="00D8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  <a:latin typeface="Roboto Bold"/>
                <a:ea typeface="Roboto Bold"/>
                <a:cs typeface="Calibri"/>
              </a:rPr>
              <a:t>Water</a:t>
            </a:r>
            <a:endParaRPr lang="hu-HU" sz="1800" b="1">
              <a:solidFill>
                <a:schemeClr val="tx1"/>
              </a:solidFill>
              <a:latin typeface="Roboto Bold"/>
              <a:ea typeface="Roboto Bold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4975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DB357E-9DD0-EEA2-1F0C-966B0C98EDEF}"/>
              </a:ext>
            </a:extLst>
          </p:cNvPr>
          <p:cNvSpPr txBox="1"/>
          <p:nvPr/>
        </p:nvSpPr>
        <p:spPr>
          <a:xfrm>
            <a:off x="248053" y="143110"/>
            <a:ext cx="10177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>
                <a:effectLst/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To motivate people towards sustainability, we need to present it to them differently.</a:t>
            </a:r>
            <a:endParaRPr lang="en-US" sz="2000" b="1">
              <a:latin typeface="Roboto Bold" panose="02000000000000000000" pitchFamily="2" charset="0"/>
              <a:ea typeface="Roboto Bold" panose="02000000000000000000" pitchFamily="2" charset="0"/>
              <a:cs typeface="Roboto Bold" panose="02000000000000000000" pitchFamily="2" charset="0"/>
            </a:endParaRPr>
          </a:p>
        </p:txBody>
      </p:sp>
      <p:sp>
        <p:nvSpPr>
          <p:cNvPr id="3" name="Date Placeholder 33">
            <a:extLst>
              <a:ext uri="{FF2B5EF4-FFF2-40B4-BE49-F238E27FC236}">
                <a16:creationId xmlns:a16="http://schemas.microsoft.com/office/drawing/2014/main" id="{1C3AEF6F-ECB3-D519-B7DD-2927B18C4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208DB-5AF8-3144-9F72-AC53BB0CDA79}" type="datetime1">
              <a:rPr lang="hu-HU" smtClean="0"/>
              <a:t>2023. 11. 26.</a:t>
            </a:fld>
            <a:endParaRPr lang="en-US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32A27652-EF8A-52E7-F732-4D9E1A71D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41B4-C0B9-B94E-90FD-4D905D6ED05C}" type="slidenum">
              <a:rPr lang="en-US" smtClean="0"/>
              <a:t>2</a:t>
            </a:fld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85FC40A-A2A1-AAF1-6411-F1B12B047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5352"/>
            <a:ext cx="10277475" cy="6667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929EE62-7FE6-8798-87E2-D9A2CA88BF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21169" y="110589"/>
            <a:ext cx="432631" cy="43263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54E94BA-F5C2-288B-FF1D-6E89FC369208}"/>
              </a:ext>
            </a:extLst>
          </p:cNvPr>
          <p:cNvSpPr txBox="1"/>
          <p:nvPr/>
        </p:nvSpPr>
        <p:spPr>
          <a:xfrm>
            <a:off x="11270418" y="176812"/>
            <a:ext cx="978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1">
                <a:gradFill>
                  <a:gsLst>
                    <a:gs pos="560">
                      <a:srgbClr val="0056E0"/>
                    </a:gs>
                    <a:gs pos="66000">
                      <a:srgbClr val="00E5B8"/>
                    </a:gs>
                  </a:gsLst>
                  <a:lin ang="18900000" scaled="1"/>
                </a:gra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DROP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AEFC7E5-9A13-1F6C-F77D-03B3A8EC02F0}"/>
              </a:ext>
            </a:extLst>
          </p:cNvPr>
          <p:cNvSpPr/>
          <p:nvPr/>
        </p:nvSpPr>
        <p:spPr>
          <a:xfrm>
            <a:off x="1865453" y="972273"/>
            <a:ext cx="8461094" cy="432631"/>
          </a:xfrm>
          <a:prstGeom prst="roundRect">
            <a:avLst/>
          </a:prstGeom>
          <a:solidFill>
            <a:srgbClr val="00D8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People aren’t chasing sustainable habits, because….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AE1A7E4-FA82-2830-B174-0D5E7075DE98}"/>
              </a:ext>
            </a:extLst>
          </p:cNvPr>
          <p:cNvSpPr/>
          <p:nvPr/>
        </p:nvSpPr>
        <p:spPr>
          <a:xfrm>
            <a:off x="0" y="3339054"/>
            <a:ext cx="11975006" cy="2404076"/>
          </a:xfrm>
          <a:prstGeom prst="ellipse">
            <a:avLst/>
          </a:prstGeom>
          <a:noFill/>
          <a:ln w="38100">
            <a:solidFill>
              <a:srgbClr val="DAB6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AAD9111-B8DD-C5B3-F392-296F49824AF4}"/>
              </a:ext>
            </a:extLst>
          </p:cNvPr>
          <p:cNvSpPr/>
          <p:nvPr/>
        </p:nvSpPr>
        <p:spPr>
          <a:xfrm>
            <a:off x="3342000" y="5223847"/>
            <a:ext cx="5508000" cy="7560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DAB6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Drop application will have all these features!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93CFE34-0A53-15AD-A63D-AA8D4DA066E3}"/>
              </a:ext>
            </a:extLst>
          </p:cNvPr>
          <p:cNvSpPr/>
          <p:nvPr/>
        </p:nvSpPr>
        <p:spPr>
          <a:xfrm>
            <a:off x="5051082" y="5816446"/>
            <a:ext cx="2089836" cy="393983"/>
          </a:xfrm>
          <a:prstGeom prst="roundRect">
            <a:avLst/>
          </a:prstGeom>
          <a:solidFill>
            <a:srgbClr val="DAB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9B4C9693-B3A1-2464-BE98-FB5523C95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7475" y="5900893"/>
            <a:ext cx="251810" cy="25181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A059AF1-5383-FD10-8ECB-84E9D67EF6B2}"/>
              </a:ext>
            </a:extLst>
          </p:cNvPr>
          <p:cNvSpPr txBox="1"/>
          <p:nvPr/>
        </p:nvSpPr>
        <p:spPr>
          <a:xfrm>
            <a:off x="5824214" y="5872910"/>
            <a:ext cx="978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noProof="1">
                <a:gradFill>
                  <a:gsLst>
                    <a:gs pos="560">
                      <a:srgbClr val="0056E0"/>
                    </a:gs>
                    <a:gs pos="66000">
                      <a:srgbClr val="00E5B8"/>
                    </a:gs>
                  </a:gsLst>
                  <a:lin ang="18900000" scaled="1"/>
                </a:gra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DROP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0FA7291-A7C6-5C61-F1B0-F4C6AEA76742}"/>
              </a:ext>
            </a:extLst>
          </p:cNvPr>
          <p:cNvSpPr/>
          <p:nvPr/>
        </p:nvSpPr>
        <p:spPr>
          <a:xfrm>
            <a:off x="648135" y="2662751"/>
            <a:ext cx="3168000" cy="755169"/>
          </a:xfrm>
          <a:prstGeom prst="roundRect">
            <a:avLst/>
          </a:prstGeom>
          <a:solidFill>
            <a:srgbClr val="2EA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…they don’t know enough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4C87E4B-B586-F809-F2CA-9D10202C9D5D}"/>
              </a:ext>
            </a:extLst>
          </p:cNvPr>
          <p:cNvSpPr/>
          <p:nvPr/>
        </p:nvSpPr>
        <p:spPr>
          <a:xfrm>
            <a:off x="4516733" y="2677272"/>
            <a:ext cx="3168000" cy="755169"/>
          </a:xfrm>
          <a:prstGeom prst="roundRect">
            <a:avLst/>
          </a:prstGeom>
          <a:solidFill>
            <a:srgbClr val="2EA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…it is boring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F0C3422-6A74-A778-BF2B-23B832EB9193}"/>
              </a:ext>
            </a:extLst>
          </p:cNvPr>
          <p:cNvSpPr/>
          <p:nvPr/>
        </p:nvSpPr>
        <p:spPr>
          <a:xfrm>
            <a:off x="648135" y="4120335"/>
            <a:ext cx="3168000" cy="755169"/>
          </a:xfrm>
          <a:prstGeom prst="roundRect">
            <a:avLst/>
          </a:prstGeom>
          <a:solidFill>
            <a:srgbClr val="2EA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Give them advice!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661383D-A5EB-659D-3949-A5185ADD3284}"/>
              </a:ext>
            </a:extLst>
          </p:cNvPr>
          <p:cNvSpPr/>
          <p:nvPr/>
        </p:nvSpPr>
        <p:spPr>
          <a:xfrm>
            <a:off x="4516733" y="4134856"/>
            <a:ext cx="3168000" cy="755169"/>
          </a:xfrm>
          <a:prstGeom prst="roundRect">
            <a:avLst/>
          </a:prstGeom>
          <a:solidFill>
            <a:srgbClr val="2EA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Gamify it!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4C57E5-0BAC-856F-9F6C-23D2EC2D09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2135" y="1488034"/>
            <a:ext cx="1080000" cy="108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59FA8F-42D9-1EFF-5498-3A62277355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8383" y="1632218"/>
            <a:ext cx="924699" cy="924699"/>
          </a:xfrm>
          <a:prstGeom prst="rect">
            <a:avLst/>
          </a:prstGeom>
        </p:spPr>
      </p:pic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EBBA3476-89FA-67F2-604F-C2241C72551D}"/>
              </a:ext>
            </a:extLst>
          </p:cNvPr>
          <p:cNvSpPr/>
          <p:nvPr/>
        </p:nvSpPr>
        <p:spPr>
          <a:xfrm flipV="1">
            <a:off x="2009361" y="3397849"/>
            <a:ext cx="449378" cy="360343"/>
          </a:xfrm>
          <a:prstGeom prst="triangle">
            <a:avLst/>
          </a:prstGeom>
          <a:solidFill>
            <a:srgbClr val="2EA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6CA2CB80-7409-DA4B-EF11-ED48D3A4F798}"/>
              </a:ext>
            </a:extLst>
          </p:cNvPr>
          <p:cNvSpPr/>
          <p:nvPr/>
        </p:nvSpPr>
        <p:spPr>
          <a:xfrm flipV="1">
            <a:off x="5874129" y="3412370"/>
            <a:ext cx="449378" cy="360343"/>
          </a:xfrm>
          <a:prstGeom prst="triangle">
            <a:avLst/>
          </a:prstGeom>
          <a:solidFill>
            <a:srgbClr val="2EA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E96CDDC-C479-0BB8-8FC7-297FBC7F79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8389" y="4294349"/>
            <a:ext cx="432000" cy="43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F71CEB8-003B-996F-5468-3F1C8D8CF7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8198" y="4304448"/>
            <a:ext cx="432000" cy="432000"/>
          </a:xfrm>
          <a:prstGeom prst="rect">
            <a:avLst/>
          </a:prstGeom>
        </p:spPr>
      </p:pic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FA6E82EB-DA92-7174-39A5-A15A704145A1}"/>
              </a:ext>
            </a:extLst>
          </p:cNvPr>
          <p:cNvSpPr/>
          <p:nvPr/>
        </p:nvSpPr>
        <p:spPr>
          <a:xfrm>
            <a:off x="8341143" y="2662751"/>
            <a:ext cx="3168000" cy="755169"/>
          </a:xfrm>
          <a:prstGeom prst="roundRect">
            <a:avLst/>
          </a:prstGeom>
          <a:solidFill>
            <a:srgbClr val="2EA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...there are no incentives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2939A21D-ABCD-2193-A885-089721BFA8FE}"/>
              </a:ext>
            </a:extLst>
          </p:cNvPr>
          <p:cNvSpPr/>
          <p:nvPr/>
        </p:nvSpPr>
        <p:spPr>
          <a:xfrm>
            <a:off x="8375866" y="4120335"/>
            <a:ext cx="3168000" cy="755169"/>
          </a:xfrm>
          <a:prstGeom prst="roundRect">
            <a:avLst/>
          </a:prstGeom>
          <a:solidFill>
            <a:srgbClr val="2EA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Reward them!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46369E00-161A-1F77-145D-7385AD3AA8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85143" y="1582751"/>
            <a:ext cx="1080000" cy="1080000"/>
          </a:xfrm>
          <a:prstGeom prst="rect">
            <a:avLst/>
          </a:prstGeom>
        </p:spPr>
      </p:pic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C4F1F710-4711-5F5B-D3F7-B903AA56D851}"/>
              </a:ext>
            </a:extLst>
          </p:cNvPr>
          <p:cNvSpPr/>
          <p:nvPr/>
        </p:nvSpPr>
        <p:spPr>
          <a:xfrm flipV="1">
            <a:off x="9700454" y="3397849"/>
            <a:ext cx="449378" cy="360343"/>
          </a:xfrm>
          <a:prstGeom prst="triangle">
            <a:avLst/>
          </a:prstGeom>
          <a:solidFill>
            <a:srgbClr val="2EA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98E3242B-A846-CF98-DC8B-2C1920D893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01184" y="4304448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26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2" grpId="0" animBg="1"/>
      <p:bldP spid="47" grpId="0" animBg="1"/>
      <p:bldP spid="46" grpId="0"/>
      <p:bldP spid="6" grpId="0" animBg="1"/>
      <p:bldP spid="7" grpId="0" animBg="1"/>
      <p:bldP spid="21" grpId="0" animBg="1"/>
      <p:bldP spid="23" grpId="0" animBg="1"/>
      <p:bldP spid="39" grpId="0" animBg="1"/>
      <p:bldP spid="41" grpId="0" animBg="1"/>
      <p:bldP spid="53" grpId="0" animBg="1"/>
      <p:bldP spid="54" grpId="0" animBg="1"/>
      <p:bldP spid="5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B8B107-5B88-178C-B34C-2989E6784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5352"/>
            <a:ext cx="10277475" cy="666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177B32B-DF39-1868-0627-10C314C06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21169" y="110589"/>
            <a:ext cx="432631" cy="4326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073CCF-AC19-6227-D289-B92B9BEE5CEC}"/>
              </a:ext>
            </a:extLst>
          </p:cNvPr>
          <p:cNvSpPr txBox="1"/>
          <p:nvPr/>
        </p:nvSpPr>
        <p:spPr>
          <a:xfrm>
            <a:off x="11270418" y="176812"/>
            <a:ext cx="978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1">
                <a:gradFill>
                  <a:gsLst>
                    <a:gs pos="560">
                      <a:srgbClr val="0056E0"/>
                    </a:gs>
                    <a:gs pos="66000">
                      <a:srgbClr val="00E5B8"/>
                    </a:gs>
                  </a:gsLst>
                  <a:lin ang="18900000" scaled="1"/>
                </a:gra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DROP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EDF5FA-4E84-226E-7DED-C2A1C759F6A1}"/>
              </a:ext>
            </a:extLst>
          </p:cNvPr>
          <p:cNvSpPr txBox="1"/>
          <p:nvPr/>
        </p:nvSpPr>
        <p:spPr>
          <a:xfrm>
            <a:off x="248053" y="143110"/>
            <a:ext cx="10177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Sources for our estimates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E06747-815E-FD42-0C0E-C8C36AF6F754}"/>
              </a:ext>
            </a:extLst>
          </p:cNvPr>
          <p:cNvSpPr txBox="1"/>
          <p:nvPr/>
        </p:nvSpPr>
        <p:spPr>
          <a:xfrm>
            <a:off x="475418" y="1231900"/>
            <a:ext cx="10795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Harrabin, R. (2020) </a:t>
            </a:r>
            <a:r>
              <a:rPr lang="en-US" b="0" i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Climate change: Top 10 tips to reduce carbon footprint revealed</a:t>
            </a:r>
            <a:r>
              <a:rPr lang="en-US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, </a:t>
            </a:r>
            <a:r>
              <a:rPr lang="en-US" b="0" i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BBC News</a:t>
            </a:r>
            <a:r>
              <a:rPr lang="en-US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. BBC. Available at: https://www.bbc.com/news/science-environment-52719662 (Accessed: 26 November 2023).</a:t>
            </a:r>
          </a:p>
          <a:p>
            <a:endParaRPr lang="en-US"/>
          </a:p>
          <a:p>
            <a:endParaRPr lang="en-US"/>
          </a:p>
          <a:p>
            <a:r>
              <a:rPr lang="en-US" b="0" i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13 Ways to Save More than 65 Gallons of Water a Day</a:t>
            </a:r>
            <a:r>
              <a:rPr lang="en-US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(no date) </a:t>
            </a:r>
            <a:r>
              <a:rPr lang="en-US" b="0" i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Green America</a:t>
            </a:r>
            <a:r>
              <a:rPr lang="en-US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. Available at: https://www.greenamerica.org/drinking-water-risk/13-ways-save-more-65-gallons-water-day (Accessed: 26 November 2023).</a:t>
            </a:r>
          </a:p>
          <a:p>
            <a:endParaRPr lang="en-US"/>
          </a:p>
          <a:p>
            <a:r>
              <a:rPr lang="en-US" b="0" i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15.1.1.44. </a:t>
            </a:r>
            <a:r>
              <a:rPr lang="en-US" b="0" i="1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Villamosenergia-ellts</a:t>
            </a:r>
            <a:r>
              <a:rPr lang="en-US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(no date) </a:t>
            </a:r>
            <a:r>
              <a:rPr lang="en-US" b="0" i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KSH </a:t>
            </a:r>
            <a:r>
              <a:rPr lang="en-US" b="0" i="1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Honlapja</a:t>
            </a:r>
            <a:r>
              <a:rPr lang="en-US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. Available at: https://www.ksh.hu/stadat_files/kor/hu/kor0044.html (Accessed: 26 November 2023).</a:t>
            </a:r>
          </a:p>
          <a:p>
            <a:endParaRPr lang="en-US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r>
              <a:rPr lang="en-US" b="0" i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Opower: Evaluating the Impact of Home Energy Reports on Energy Conservation in the United States: The Abdul Latif Jameel Poverty Action Lab</a:t>
            </a:r>
            <a:r>
              <a:rPr lang="en-US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(no date) </a:t>
            </a:r>
            <a:r>
              <a:rPr lang="en-US" b="0" i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 Abdul Latif Jameel Poverty Action Lab (J-PAL)</a:t>
            </a:r>
            <a:r>
              <a:rPr lang="en-US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. Available at: https://www.povertyactionlab.org/evaluation/opower-evaluating-impact-home-energy-reports-energy-conservation-united-states (Accessed: 26 November 2023).</a:t>
            </a:r>
          </a:p>
          <a:p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56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DB357E-9DD0-EEA2-1F0C-966B0C98EDEF}"/>
              </a:ext>
            </a:extLst>
          </p:cNvPr>
          <p:cNvSpPr txBox="1"/>
          <p:nvPr/>
        </p:nvSpPr>
        <p:spPr>
          <a:xfrm>
            <a:off x="248053" y="143110"/>
            <a:ext cx="10177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Drop will offer blog posts and other educational contents</a:t>
            </a:r>
          </a:p>
        </p:txBody>
      </p:sp>
      <p:sp>
        <p:nvSpPr>
          <p:cNvPr id="3" name="Date Placeholder 33">
            <a:extLst>
              <a:ext uri="{FF2B5EF4-FFF2-40B4-BE49-F238E27FC236}">
                <a16:creationId xmlns:a16="http://schemas.microsoft.com/office/drawing/2014/main" id="{1C3AEF6F-ECB3-D519-B7DD-2927B18C4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208DB-5AF8-3144-9F72-AC53BB0CDA79}" type="datetime1">
              <a:rPr lang="hu-HU" smtClean="0"/>
              <a:t>2023. 11. 26.</a:t>
            </a:fld>
            <a:endParaRPr lang="en-US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32A27652-EF8A-52E7-F732-4D9E1A71D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41B4-C0B9-B94E-90FD-4D905D6ED05C}" type="slidenum">
              <a:rPr lang="en-US" smtClean="0"/>
              <a:t>3</a:t>
            </a:fld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85FC40A-A2A1-AAF1-6411-F1B12B047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5352"/>
            <a:ext cx="10277475" cy="6667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929EE62-7FE6-8798-87E2-D9A2CA88BF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21169" y="110589"/>
            <a:ext cx="432631" cy="43263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54E94BA-F5C2-288B-FF1D-6E89FC369208}"/>
              </a:ext>
            </a:extLst>
          </p:cNvPr>
          <p:cNvSpPr txBox="1"/>
          <p:nvPr/>
        </p:nvSpPr>
        <p:spPr>
          <a:xfrm>
            <a:off x="11270418" y="176812"/>
            <a:ext cx="978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1">
                <a:gradFill>
                  <a:gsLst>
                    <a:gs pos="560">
                      <a:srgbClr val="0056E0"/>
                    </a:gs>
                    <a:gs pos="66000">
                      <a:srgbClr val="00E5B8"/>
                    </a:gs>
                  </a:gsLst>
                  <a:lin ang="18900000" scaled="1"/>
                </a:gra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DROP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F0C3422-6A74-A778-BF2B-23B832EB9193}"/>
              </a:ext>
            </a:extLst>
          </p:cNvPr>
          <p:cNvSpPr/>
          <p:nvPr/>
        </p:nvSpPr>
        <p:spPr>
          <a:xfrm>
            <a:off x="4572243" y="1652053"/>
            <a:ext cx="1996716" cy="525089"/>
          </a:xfrm>
          <a:prstGeom prst="roundRect">
            <a:avLst/>
          </a:prstGeom>
          <a:solidFill>
            <a:srgbClr val="2EA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Give them advice!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26408D4-1E8F-2F2A-6897-F48925ADCB45}"/>
              </a:ext>
            </a:extLst>
          </p:cNvPr>
          <p:cNvSpPr/>
          <p:nvPr/>
        </p:nvSpPr>
        <p:spPr>
          <a:xfrm>
            <a:off x="9810934" y="1652053"/>
            <a:ext cx="1996716" cy="525089"/>
          </a:xfrm>
          <a:prstGeom prst="roundRect">
            <a:avLst/>
          </a:prstGeom>
          <a:solidFill>
            <a:srgbClr val="2EA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Reward them!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661383D-A5EB-659D-3949-A5185ADD3284}"/>
              </a:ext>
            </a:extLst>
          </p:cNvPr>
          <p:cNvSpPr/>
          <p:nvPr/>
        </p:nvSpPr>
        <p:spPr>
          <a:xfrm>
            <a:off x="7191588" y="1654069"/>
            <a:ext cx="1996716" cy="525089"/>
          </a:xfrm>
          <a:prstGeom prst="roundRect">
            <a:avLst/>
          </a:prstGeom>
          <a:solidFill>
            <a:srgbClr val="2EA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Gamify it!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A059AF1-5383-FD10-8ECB-84E9D67EF6B2}"/>
              </a:ext>
            </a:extLst>
          </p:cNvPr>
          <p:cNvSpPr txBox="1"/>
          <p:nvPr/>
        </p:nvSpPr>
        <p:spPr>
          <a:xfrm>
            <a:off x="7811455" y="908377"/>
            <a:ext cx="1263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noProof="1">
                <a:gradFill>
                  <a:gsLst>
                    <a:gs pos="560">
                      <a:srgbClr val="0056E0"/>
                    </a:gs>
                    <a:gs pos="66000">
                      <a:srgbClr val="00E5B8"/>
                    </a:gs>
                  </a:gsLst>
                  <a:lin ang="18900000" scaled="1"/>
                </a:gra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DROP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4DF646-4723-80A5-A065-B5564DB7A0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2500" y="1748731"/>
            <a:ext cx="272279" cy="3213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4C9FBE-A4F2-E30D-EEC3-4527FD2FBF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7955" y="1753940"/>
            <a:ext cx="272279" cy="3213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3FE4EC4-71DE-006A-2210-FB5EA8BC24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243" y="1753938"/>
            <a:ext cx="272279" cy="32131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9309D48-055F-0520-72C8-701F152449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6701" y="1214395"/>
            <a:ext cx="2394699" cy="4973605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BE79C4C-83B0-46D7-59C4-C2C8381B6D2C}"/>
              </a:ext>
            </a:extLst>
          </p:cNvPr>
          <p:cNvSpPr/>
          <p:nvPr/>
        </p:nvSpPr>
        <p:spPr>
          <a:xfrm>
            <a:off x="913289" y="929060"/>
            <a:ext cx="2904908" cy="5544274"/>
          </a:xfrm>
          <a:custGeom>
            <a:avLst/>
            <a:gdLst>
              <a:gd name="connsiteX0" fmla="*/ 572793 w 2923572"/>
              <a:gd name="connsiteY0" fmla="*/ 318672 h 5544274"/>
              <a:gd name="connsiteX1" fmla="*/ 319268 w 2923572"/>
              <a:gd name="connsiteY1" fmla="*/ 572197 h 5544274"/>
              <a:gd name="connsiteX2" fmla="*/ 319268 w 2923572"/>
              <a:gd name="connsiteY2" fmla="*/ 4972076 h 5544274"/>
              <a:gd name="connsiteX3" fmla="*/ 572793 w 2923572"/>
              <a:gd name="connsiteY3" fmla="*/ 5225601 h 5544274"/>
              <a:gd name="connsiteX4" fmla="*/ 2350778 w 2923572"/>
              <a:gd name="connsiteY4" fmla="*/ 5225601 h 5544274"/>
              <a:gd name="connsiteX5" fmla="*/ 2604303 w 2923572"/>
              <a:gd name="connsiteY5" fmla="*/ 4972076 h 5544274"/>
              <a:gd name="connsiteX6" fmla="*/ 2604303 w 2923572"/>
              <a:gd name="connsiteY6" fmla="*/ 572197 h 5544274"/>
              <a:gd name="connsiteX7" fmla="*/ 2350778 w 2923572"/>
              <a:gd name="connsiteY7" fmla="*/ 318672 h 5544274"/>
              <a:gd name="connsiteX8" fmla="*/ 0 w 2923572"/>
              <a:gd name="connsiteY8" fmla="*/ 0 h 5544274"/>
              <a:gd name="connsiteX9" fmla="*/ 2923572 w 2923572"/>
              <a:gd name="connsiteY9" fmla="*/ 0 h 5544274"/>
              <a:gd name="connsiteX10" fmla="*/ 2923572 w 2923572"/>
              <a:gd name="connsiteY10" fmla="*/ 5544274 h 5544274"/>
              <a:gd name="connsiteX11" fmla="*/ 0 w 2923572"/>
              <a:gd name="connsiteY11" fmla="*/ 5544274 h 5544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23572" h="5544274">
                <a:moveTo>
                  <a:pt x="572793" y="318672"/>
                </a:moveTo>
                <a:cubicBezTo>
                  <a:pt x="432775" y="318672"/>
                  <a:pt x="319268" y="432179"/>
                  <a:pt x="319268" y="572197"/>
                </a:cubicBezTo>
                <a:lnTo>
                  <a:pt x="319268" y="4972076"/>
                </a:lnTo>
                <a:cubicBezTo>
                  <a:pt x="319268" y="5112094"/>
                  <a:pt x="432775" y="5225601"/>
                  <a:pt x="572793" y="5225601"/>
                </a:cubicBezTo>
                <a:lnTo>
                  <a:pt x="2350778" y="5225601"/>
                </a:lnTo>
                <a:cubicBezTo>
                  <a:pt x="2490796" y="5225601"/>
                  <a:pt x="2604303" y="5112094"/>
                  <a:pt x="2604303" y="4972076"/>
                </a:cubicBezTo>
                <a:lnTo>
                  <a:pt x="2604303" y="572197"/>
                </a:lnTo>
                <a:cubicBezTo>
                  <a:pt x="2604303" y="432179"/>
                  <a:pt x="2490796" y="318672"/>
                  <a:pt x="2350778" y="318672"/>
                </a:cubicBezTo>
                <a:close/>
                <a:moveTo>
                  <a:pt x="0" y="0"/>
                </a:moveTo>
                <a:lnTo>
                  <a:pt x="2923572" y="0"/>
                </a:lnTo>
                <a:lnTo>
                  <a:pt x="2923572" y="5544274"/>
                </a:lnTo>
                <a:lnTo>
                  <a:pt x="0" y="55442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251581B-3A66-83E7-B33F-B8B0F97280D8}"/>
              </a:ext>
            </a:extLst>
          </p:cNvPr>
          <p:cNvSpPr/>
          <p:nvPr/>
        </p:nvSpPr>
        <p:spPr>
          <a:xfrm>
            <a:off x="4572243" y="2557568"/>
            <a:ext cx="1996716" cy="82781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D8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Blog and educational content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D59225D2-F036-5AA2-BCB2-446B84E669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92026" y="2419269"/>
            <a:ext cx="468000" cy="468000"/>
          </a:xfrm>
          <a:prstGeom prst="rect">
            <a:avLst/>
          </a:prstGeom>
        </p:spPr>
      </p:pic>
      <p:pic>
        <p:nvPicPr>
          <p:cNvPr id="54" name="Graphic 54">
            <a:extLst>
              <a:ext uri="{FF2B5EF4-FFF2-40B4-BE49-F238E27FC236}">
                <a16:creationId xmlns:a16="http://schemas.microsoft.com/office/drawing/2014/main" id="{760ECCD8-539F-EEBF-CCC2-6D220A6EF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4952" y="908377"/>
            <a:ext cx="387949" cy="387949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F978D35-5FB1-89D3-131D-4EE58E228283}"/>
              </a:ext>
            </a:extLst>
          </p:cNvPr>
          <p:cNvCxnSpPr>
            <a:cxnSpLocks/>
          </p:cNvCxnSpPr>
          <p:nvPr/>
        </p:nvCxnSpPr>
        <p:spPr>
          <a:xfrm flipH="1">
            <a:off x="3139392" y="2979054"/>
            <a:ext cx="1438097" cy="698066"/>
          </a:xfrm>
          <a:prstGeom prst="line">
            <a:avLst/>
          </a:prstGeom>
          <a:ln w="38100">
            <a:solidFill>
              <a:srgbClr val="00D8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95784466-B301-24AC-E8CA-022409D65F63}"/>
              </a:ext>
            </a:extLst>
          </p:cNvPr>
          <p:cNvSpPr/>
          <p:nvPr/>
        </p:nvSpPr>
        <p:spPr>
          <a:xfrm>
            <a:off x="9556384" y="1501977"/>
            <a:ext cx="2478915" cy="4488628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9BEF126-8FF5-0532-DB61-C6D233D9929B}"/>
              </a:ext>
            </a:extLst>
          </p:cNvPr>
          <p:cNvSpPr/>
          <p:nvPr/>
        </p:nvSpPr>
        <p:spPr>
          <a:xfrm>
            <a:off x="7132381" y="1501977"/>
            <a:ext cx="2478915" cy="4488628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156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69" grpId="0" animBg="1"/>
      <p:bldP spid="7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587519-3469-F613-5D95-523FA517B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701" y="1223765"/>
            <a:ext cx="2365432" cy="4974801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BE79C4C-83B0-46D7-59C4-C2C8381B6D2C}"/>
              </a:ext>
            </a:extLst>
          </p:cNvPr>
          <p:cNvSpPr/>
          <p:nvPr/>
        </p:nvSpPr>
        <p:spPr>
          <a:xfrm>
            <a:off x="913289" y="929060"/>
            <a:ext cx="2904908" cy="5544274"/>
          </a:xfrm>
          <a:custGeom>
            <a:avLst/>
            <a:gdLst>
              <a:gd name="connsiteX0" fmla="*/ 572793 w 2923572"/>
              <a:gd name="connsiteY0" fmla="*/ 318672 h 5544274"/>
              <a:gd name="connsiteX1" fmla="*/ 319268 w 2923572"/>
              <a:gd name="connsiteY1" fmla="*/ 572197 h 5544274"/>
              <a:gd name="connsiteX2" fmla="*/ 319268 w 2923572"/>
              <a:gd name="connsiteY2" fmla="*/ 4972076 h 5544274"/>
              <a:gd name="connsiteX3" fmla="*/ 572793 w 2923572"/>
              <a:gd name="connsiteY3" fmla="*/ 5225601 h 5544274"/>
              <a:gd name="connsiteX4" fmla="*/ 2350778 w 2923572"/>
              <a:gd name="connsiteY4" fmla="*/ 5225601 h 5544274"/>
              <a:gd name="connsiteX5" fmla="*/ 2604303 w 2923572"/>
              <a:gd name="connsiteY5" fmla="*/ 4972076 h 5544274"/>
              <a:gd name="connsiteX6" fmla="*/ 2604303 w 2923572"/>
              <a:gd name="connsiteY6" fmla="*/ 572197 h 5544274"/>
              <a:gd name="connsiteX7" fmla="*/ 2350778 w 2923572"/>
              <a:gd name="connsiteY7" fmla="*/ 318672 h 5544274"/>
              <a:gd name="connsiteX8" fmla="*/ 0 w 2923572"/>
              <a:gd name="connsiteY8" fmla="*/ 0 h 5544274"/>
              <a:gd name="connsiteX9" fmla="*/ 2923572 w 2923572"/>
              <a:gd name="connsiteY9" fmla="*/ 0 h 5544274"/>
              <a:gd name="connsiteX10" fmla="*/ 2923572 w 2923572"/>
              <a:gd name="connsiteY10" fmla="*/ 5544274 h 5544274"/>
              <a:gd name="connsiteX11" fmla="*/ 0 w 2923572"/>
              <a:gd name="connsiteY11" fmla="*/ 5544274 h 5544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23572" h="5544274">
                <a:moveTo>
                  <a:pt x="572793" y="318672"/>
                </a:moveTo>
                <a:cubicBezTo>
                  <a:pt x="432775" y="318672"/>
                  <a:pt x="319268" y="432179"/>
                  <a:pt x="319268" y="572197"/>
                </a:cubicBezTo>
                <a:lnTo>
                  <a:pt x="319268" y="4972076"/>
                </a:lnTo>
                <a:cubicBezTo>
                  <a:pt x="319268" y="5112094"/>
                  <a:pt x="432775" y="5225601"/>
                  <a:pt x="572793" y="5225601"/>
                </a:cubicBezTo>
                <a:lnTo>
                  <a:pt x="2350778" y="5225601"/>
                </a:lnTo>
                <a:cubicBezTo>
                  <a:pt x="2490796" y="5225601"/>
                  <a:pt x="2604303" y="5112094"/>
                  <a:pt x="2604303" y="4972076"/>
                </a:cubicBezTo>
                <a:lnTo>
                  <a:pt x="2604303" y="572197"/>
                </a:lnTo>
                <a:cubicBezTo>
                  <a:pt x="2604303" y="432179"/>
                  <a:pt x="2490796" y="318672"/>
                  <a:pt x="2350778" y="318672"/>
                </a:cubicBezTo>
                <a:close/>
                <a:moveTo>
                  <a:pt x="0" y="0"/>
                </a:moveTo>
                <a:lnTo>
                  <a:pt x="2923572" y="0"/>
                </a:lnTo>
                <a:lnTo>
                  <a:pt x="2923572" y="5544274"/>
                </a:lnTo>
                <a:lnTo>
                  <a:pt x="0" y="55442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DB357E-9DD0-EEA2-1F0C-966B0C98EDEF}"/>
              </a:ext>
            </a:extLst>
          </p:cNvPr>
          <p:cNvSpPr txBox="1"/>
          <p:nvPr/>
        </p:nvSpPr>
        <p:spPr>
          <a:xfrm>
            <a:off x="248053" y="143110"/>
            <a:ext cx="10177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Drop will educate by use with the personalized </a:t>
            </a:r>
            <a:r>
              <a:rPr lang="en-US" sz="2000" err="1"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challanges</a:t>
            </a:r>
            <a:endParaRPr lang="en-US" sz="2000">
              <a:latin typeface="Roboto Bold" panose="02000000000000000000" pitchFamily="2" charset="0"/>
              <a:ea typeface="Roboto Bold" panose="02000000000000000000" pitchFamily="2" charset="0"/>
              <a:cs typeface="Roboto Bold" panose="02000000000000000000" pitchFamily="2" charset="0"/>
            </a:endParaRPr>
          </a:p>
        </p:txBody>
      </p:sp>
      <p:sp>
        <p:nvSpPr>
          <p:cNvPr id="3" name="Date Placeholder 33">
            <a:extLst>
              <a:ext uri="{FF2B5EF4-FFF2-40B4-BE49-F238E27FC236}">
                <a16:creationId xmlns:a16="http://schemas.microsoft.com/office/drawing/2014/main" id="{1C3AEF6F-ECB3-D519-B7DD-2927B18C4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208DB-5AF8-3144-9F72-AC53BB0CDA79}" type="datetime1">
              <a:rPr lang="hu-HU" smtClean="0"/>
              <a:t>2023. 11. 26.</a:t>
            </a:fld>
            <a:endParaRPr lang="en-US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32A27652-EF8A-52E7-F732-4D9E1A71D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41B4-C0B9-B94E-90FD-4D905D6ED05C}" type="slidenum">
              <a:rPr lang="en-US" smtClean="0"/>
              <a:t>4</a:t>
            </a:fld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85FC40A-A2A1-AAF1-6411-F1B12B047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5352"/>
            <a:ext cx="10277475" cy="6667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929EE62-7FE6-8798-87E2-D9A2CA88BF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21169" y="110589"/>
            <a:ext cx="432631" cy="43263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54E94BA-F5C2-288B-FF1D-6E89FC369208}"/>
              </a:ext>
            </a:extLst>
          </p:cNvPr>
          <p:cNvSpPr txBox="1"/>
          <p:nvPr/>
        </p:nvSpPr>
        <p:spPr>
          <a:xfrm>
            <a:off x="11270418" y="176812"/>
            <a:ext cx="978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1">
                <a:gradFill>
                  <a:gsLst>
                    <a:gs pos="560">
                      <a:srgbClr val="0056E0"/>
                    </a:gs>
                    <a:gs pos="66000">
                      <a:srgbClr val="00E5B8"/>
                    </a:gs>
                  </a:gsLst>
                  <a:lin ang="18900000" scaled="1"/>
                </a:gra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DROP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F0C3422-6A74-A778-BF2B-23B832EB9193}"/>
              </a:ext>
            </a:extLst>
          </p:cNvPr>
          <p:cNvSpPr/>
          <p:nvPr/>
        </p:nvSpPr>
        <p:spPr>
          <a:xfrm>
            <a:off x="4572243" y="1652053"/>
            <a:ext cx="1996716" cy="525089"/>
          </a:xfrm>
          <a:prstGeom prst="roundRect">
            <a:avLst/>
          </a:prstGeom>
          <a:solidFill>
            <a:srgbClr val="2EA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Give them advice!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26408D4-1E8F-2F2A-6897-F48925ADCB45}"/>
              </a:ext>
            </a:extLst>
          </p:cNvPr>
          <p:cNvSpPr/>
          <p:nvPr/>
        </p:nvSpPr>
        <p:spPr>
          <a:xfrm>
            <a:off x="9810934" y="1652053"/>
            <a:ext cx="1996716" cy="525089"/>
          </a:xfrm>
          <a:prstGeom prst="roundRect">
            <a:avLst/>
          </a:prstGeom>
          <a:solidFill>
            <a:srgbClr val="2EA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Reward them!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661383D-A5EB-659D-3949-A5185ADD3284}"/>
              </a:ext>
            </a:extLst>
          </p:cNvPr>
          <p:cNvSpPr/>
          <p:nvPr/>
        </p:nvSpPr>
        <p:spPr>
          <a:xfrm>
            <a:off x="7191588" y="1654069"/>
            <a:ext cx="1996716" cy="525089"/>
          </a:xfrm>
          <a:prstGeom prst="roundRect">
            <a:avLst/>
          </a:prstGeom>
          <a:solidFill>
            <a:srgbClr val="2EA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Gamify it!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A059AF1-5383-FD10-8ECB-84E9D67EF6B2}"/>
              </a:ext>
            </a:extLst>
          </p:cNvPr>
          <p:cNvSpPr txBox="1"/>
          <p:nvPr/>
        </p:nvSpPr>
        <p:spPr>
          <a:xfrm>
            <a:off x="7811455" y="908377"/>
            <a:ext cx="1263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noProof="1">
                <a:gradFill>
                  <a:gsLst>
                    <a:gs pos="560">
                      <a:srgbClr val="0056E0"/>
                    </a:gs>
                    <a:gs pos="66000">
                      <a:srgbClr val="00E5B8"/>
                    </a:gs>
                  </a:gsLst>
                  <a:lin ang="18900000" scaled="1"/>
                </a:gra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DROP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4DF646-4723-80A5-A065-B5564DB7A0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2500" y="1748731"/>
            <a:ext cx="272279" cy="3213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4C9FBE-A4F2-E30D-EEC3-4527FD2FB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7955" y="1753940"/>
            <a:ext cx="272279" cy="3213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3FE4EC4-71DE-006A-2210-FB5EA8BC24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243" y="1753938"/>
            <a:ext cx="272279" cy="321314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251581B-3A66-83E7-B33F-B8B0F97280D8}"/>
              </a:ext>
            </a:extLst>
          </p:cNvPr>
          <p:cNvSpPr/>
          <p:nvPr/>
        </p:nvSpPr>
        <p:spPr>
          <a:xfrm>
            <a:off x="4572243" y="2557568"/>
            <a:ext cx="1996716" cy="82781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D8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Blog and educational content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04B9FF0-C7AD-979C-89F7-200EFE20EEA7}"/>
              </a:ext>
            </a:extLst>
          </p:cNvPr>
          <p:cNvSpPr/>
          <p:nvPr/>
        </p:nvSpPr>
        <p:spPr>
          <a:xfrm>
            <a:off x="4572243" y="3692395"/>
            <a:ext cx="1996716" cy="82781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D8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err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Personalised</a:t>
            </a:r>
            <a:r>
              <a:rPr lang="en-US" sz="12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 challenges and recommendations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D59225D2-F036-5AA2-BCB2-446B84E669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92026" y="2419269"/>
            <a:ext cx="468000" cy="4680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23EA11C-6053-EDF0-F340-28BC01334B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61978" y="3477166"/>
            <a:ext cx="468000" cy="468000"/>
          </a:xfrm>
          <a:prstGeom prst="rect">
            <a:avLst/>
          </a:prstGeom>
        </p:spPr>
      </p:pic>
      <p:pic>
        <p:nvPicPr>
          <p:cNvPr id="54" name="Graphic 54">
            <a:extLst>
              <a:ext uri="{FF2B5EF4-FFF2-40B4-BE49-F238E27FC236}">
                <a16:creationId xmlns:a16="http://schemas.microsoft.com/office/drawing/2014/main" id="{760ECCD8-539F-EEBF-CCC2-6D220A6EFA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14952" y="908377"/>
            <a:ext cx="387949" cy="387949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C591F66C-FFCB-3891-A6C6-F81A229D5230}"/>
              </a:ext>
            </a:extLst>
          </p:cNvPr>
          <p:cNvSpPr/>
          <p:nvPr/>
        </p:nvSpPr>
        <p:spPr>
          <a:xfrm>
            <a:off x="9512430" y="1488399"/>
            <a:ext cx="2478915" cy="4488628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BA1F523-F7DF-A6E7-BE90-A6866580082D}"/>
              </a:ext>
            </a:extLst>
          </p:cNvPr>
          <p:cNvCxnSpPr>
            <a:cxnSpLocks/>
          </p:cNvCxnSpPr>
          <p:nvPr/>
        </p:nvCxnSpPr>
        <p:spPr>
          <a:xfrm flipH="1" flipV="1">
            <a:off x="2935705" y="2557568"/>
            <a:ext cx="1641784" cy="1483829"/>
          </a:xfrm>
          <a:prstGeom prst="line">
            <a:avLst/>
          </a:prstGeom>
          <a:ln w="38100">
            <a:solidFill>
              <a:srgbClr val="00D8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457B665-F7CB-D6B9-DF0F-A7D20C809B34}"/>
              </a:ext>
            </a:extLst>
          </p:cNvPr>
          <p:cNvSpPr/>
          <p:nvPr/>
        </p:nvSpPr>
        <p:spPr>
          <a:xfrm>
            <a:off x="7048059" y="1488399"/>
            <a:ext cx="2478915" cy="4488628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39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BED0ED-6404-0D90-12CD-D43FC5B21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972" y="1265040"/>
            <a:ext cx="2366959" cy="496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DB357E-9DD0-EEA2-1F0C-966B0C98EDEF}"/>
              </a:ext>
            </a:extLst>
          </p:cNvPr>
          <p:cNvSpPr txBox="1"/>
          <p:nvPr/>
        </p:nvSpPr>
        <p:spPr>
          <a:xfrm>
            <a:off x="248053" y="143110"/>
            <a:ext cx="10177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Users can collect “Drops” after making a contribution</a:t>
            </a:r>
          </a:p>
        </p:txBody>
      </p:sp>
      <p:sp>
        <p:nvSpPr>
          <p:cNvPr id="3" name="Date Placeholder 33">
            <a:extLst>
              <a:ext uri="{FF2B5EF4-FFF2-40B4-BE49-F238E27FC236}">
                <a16:creationId xmlns:a16="http://schemas.microsoft.com/office/drawing/2014/main" id="{1C3AEF6F-ECB3-D519-B7DD-2927B18C4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208DB-5AF8-3144-9F72-AC53BB0CDA79}" type="datetime1">
              <a:rPr lang="hu-HU" smtClean="0"/>
              <a:t>2023. 11. 26.</a:t>
            </a:fld>
            <a:endParaRPr lang="en-US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32A27652-EF8A-52E7-F732-4D9E1A71D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41B4-C0B9-B94E-90FD-4D905D6ED05C}" type="slidenum">
              <a:rPr lang="en-US" smtClean="0"/>
              <a:t>5</a:t>
            </a:fld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85FC40A-A2A1-AAF1-6411-F1B12B047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5352"/>
            <a:ext cx="10277475" cy="6667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929EE62-7FE6-8798-87E2-D9A2CA88BF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21169" y="110589"/>
            <a:ext cx="432631" cy="43263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54E94BA-F5C2-288B-FF1D-6E89FC369208}"/>
              </a:ext>
            </a:extLst>
          </p:cNvPr>
          <p:cNvSpPr txBox="1"/>
          <p:nvPr/>
        </p:nvSpPr>
        <p:spPr>
          <a:xfrm>
            <a:off x="11270418" y="176812"/>
            <a:ext cx="978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1">
                <a:gradFill>
                  <a:gsLst>
                    <a:gs pos="560">
                      <a:srgbClr val="0056E0"/>
                    </a:gs>
                    <a:gs pos="66000">
                      <a:srgbClr val="00E5B8"/>
                    </a:gs>
                  </a:gsLst>
                  <a:lin ang="18900000" scaled="1"/>
                </a:gra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DROP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F0C3422-6A74-A778-BF2B-23B832EB9193}"/>
              </a:ext>
            </a:extLst>
          </p:cNvPr>
          <p:cNvSpPr/>
          <p:nvPr/>
        </p:nvSpPr>
        <p:spPr>
          <a:xfrm>
            <a:off x="4572243" y="1652053"/>
            <a:ext cx="1996716" cy="525089"/>
          </a:xfrm>
          <a:prstGeom prst="roundRect">
            <a:avLst/>
          </a:prstGeom>
          <a:solidFill>
            <a:srgbClr val="2EA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Give them advice!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26408D4-1E8F-2F2A-6897-F48925ADCB45}"/>
              </a:ext>
            </a:extLst>
          </p:cNvPr>
          <p:cNvSpPr/>
          <p:nvPr/>
        </p:nvSpPr>
        <p:spPr>
          <a:xfrm>
            <a:off x="9810934" y="1652053"/>
            <a:ext cx="1996716" cy="525089"/>
          </a:xfrm>
          <a:prstGeom prst="roundRect">
            <a:avLst/>
          </a:prstGeom>
          <a:solidFill>
            <a:srgbClr val="2EA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Reward them!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661383D-A5EB-659D-3949-A5185ADD3284}"/>
              </a:ext>
            </a:extLst>
          </p:cNvPr>
          <p:cNvSpPr/>
          <p:nvPr/>
        </p:nvSpPr>
        <p:spPr>
          <a:xfrm>
            <a:off x="7191588" y="1654069"/>
            <a:ext cx="1996716" cy="525089"/>
          </a:xfrm>
          <a:prstGeom prst="roundRect">
            <a:avLst/>
          </a:prstGeom>
          <a:solidFill>
            <a:srgbClr val="2EA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Gamify it!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A059AF1-5383-FD10-8ECB-84E9D67EF6B2}"/>
              </a:ext>
            </a:extLst>
          </p:cNvPr>
          <p:cNvSpPr txBox="1"/>
          <p:nvPr/>
        </p:nvSpPr>
        <p:spPr>
          <a:xfrm>
            <a:off x="7811455" y="908377"/>
            <a:ext cx="1263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noProof="1">
                <a:gradFill>
                  <a:gsLst>
                    <a:gs pos="560">
                      <a:srgbClr val="0056E0"/>
                    </a:gs>
                    <a:gs pos="66000">
                      <a:srgbClr val="00E5B8"/>
                    </a:gs>
                  </a:gsLst>
                  <a:lin ang="18900000" scaled="1"/>
                </a:gra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DROP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4DF646-4723-80A5-A065-B5564DB7A0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2500" y="1748731"/>
            <a:ext cx="272279" cy="3213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4C9FBE-A4F2-E30D-EEC3-4527FD2FB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7955" y="1753940"/>
            <a:ext cx="272279" cy="3213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3FE4EC4-71DE-006A-2210-FB5EA8BC24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243" y="1753938"/>
            <a:ext cx="272279" cy="321314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BE79C4C-83B0-46D7-59C4-C2C8381B6D2C}"/>
              </a:ext>
            </a:extLst>
          </p:cNvPr>
          <p:cNvSpPr/>
          <p:nvPr/>
        </p:nvSpPr>
        <p:spPr>
          <a:xfrm>
            <a:off x="913289" y="929060"/>
            <a:ext cx="2904908" cy="5544274"/>
          </a:xfrm>
          <a:custGeom>
            <a:avLst/>
            <a:gdLst>
              <a:gd name="connsiteX0" fmla="*/ 572793 w 2923572"/>
              <a:gd name="connsiteY0" fmla="*/ 318672 h 5544274"/>
              <a:gd name="connsiteX1" fmla="*/ 319268 w 2923572"/>
              <a:gd name="connsiteY1" fmla="*/ 572197 h 5544274"/>
              <a:gd name="connsiteX2" fmla="*/ 319268 w 2923572"/>
              <a:gd name="connsiteY2" fmla="*/ 4972076 h 5544274"/>
              <a:gd name="connsiteX3" fmla="*/ 572793 w 2923572"/>
              <a:gd name="connsiteY3" fmla="*/ 5225601 h 5544274"/>
              <a:gd name="connsiteX4" fmla="*/ 2350778 w 2923572"/>
              <a:gd name="connsiteY4" fmla="*/ 5225601 h 5544274"/>
              <a:gd name="connsiteX5" fmla="*/ 2604303 w 2923572"/>
              <a:gd name="connsiteY5" fmla="*/ 4972076 h 5544274"/>
              <a:gd name="connsiteX6" fmla="*/ 2604303 w 2923572"/>
              <a:gd name="connsiteY6" fmla="*/ 572197 h 5544274"/>
              <a:gd name="connsiteX7" fmla="*/ 2350778 w 2923572"/>
              <a:gd name="connsiteY7" fmla="*/ 318672 h 5544274"/>
              <a:gd name="connsiteX8" fmla="*/ 0 w 2923572"/>
              <a:gd name="connsiteY8" fmla="*/ 0 h 5544274"/>
              <a:gd name="connsiteX9" fmla="*/ 2923572 w 2923572"/>
              <a:gd name="connsiteY9" fmla="*/ 0 h 5544274"/>
              <a:gd name="connsiteX10" fmla="*/ 2923572 w 2923572"/>
              <a:gd name="connsiteY10" fmla="*/ 5544274 h 5544274"/>
              <a:gd name="connsiteX11" fmla="*/ 0 w 2923572"/>
              <a:gd name="connsiteY11" fmla="*/ 5544274 h 5544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23572" h="5544274">
                <a:moveTo>
                  <a:pt x="572793" y="318672"/>
                </a:moveTo>
                <a:cubicBezTo>
                  <a:pt x="432775" y="318672"/>
                  <a:pt x="319268" y="432179"/>
                  <a:pt x="319268" y="572197"/>
                </a:cubicBezTo>
                <a:lnTo>
                  <a:pt x="319268" y="4972076"/>
                </a:lnTo>
                <a:cubicBezTo>
                  <a:pt x="319268" y="5112094"/>
                  <a:pt x="432775" y="5225601"/>
                  <a:pt x="572793" y="5225601"/>
                </a:cubicBezTo>
                <a:lnTo>
                  <a:pt x="2350778" y="5225601"/>
                </a:lnTo>
                <a:cubicBezTo>
                  <a:pt x="2490796" y="5225601"/>
                  <a:pt x="2604303" y="5112094"/>
                  <a:pt x="2604303" y="4972076"/>
                </a:cubicBezTo>
                <a:lnTo>
                  <a:pt x="2604303" y="572197"/>
                </a:lnTo>
                <a:cubicBezTo>
                  <a:pt x="2604303" y="432179"/>
                  <a:pt x="2490796" y="318672"/>
                  <a:pt x="2350778" y="318672"/>
                </a:cubicBezTo>
                <a:close/>
                <a:moveTo>
                  <a:pt x="0" y="0"/>
                </a:moveTo>
                <a:lnTo>
                  <a:pt x="2923572" y="0"/>
                </a:lnTo>
                <a:lnTo>
                  <a:pt x="2923572" y="5544274"/>
                </a:lnTo>
                <a:lnTo>
                  <a:pt x="0" y="55442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251581B-3A66-83E7-B33F-B8B0F97280D8}"/>
              </a:ext>
            </a:extLst>
          </p:cNvPr>
          <p:cNvSpPr/>
          <p:nvPr/>
        </p:nvSpPr>
        <p:spPr>
          <a:xfrm>
            <a:off x="4572243" y="2557568"/>
            <a:ext cx="1996716" cy="82781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D8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Blog and educational content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04B9FF0-C7AD-979C-89F7-200EFE20EEA7}"/>
              </a:ext>
            </a:extLst>
          </p:cNvPr>
          <p:cNvSpPr/>
          <p:nvPr/>
        </p:nvSpPr>
        <p:spPr>
          <a:xfrm>
            <a:off x="4572243" y="3692395"/>
            <a:ext cx="1996716" cy="82781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D8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err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Personalised</a:t>
            </a:r>
            <a:r>
              <a:rPr lang="en-US" sz="12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 challenges and recommendations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3945EBF-989C-4C9F-A4D9-57C034687AAE}"/>
              </a:ext>
            </a:extLst>
          </p:cNvPr>
          <p:cNvSpPr/>
          <p:nvPr/>
        </p:nvSpPr>
        <p:spPr>
          <a:xfrm>
            <a:off x="7191328" y="2535571"/>
            <a:ext cx="1996716" cy="82781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D8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Earning “Drops” as a   reward for environmental acts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D59225D2-F036-5AA2-BCB2-446B84E669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92026" y="2419269"/>
            <a:ext cx="468000" cy="4680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23EA11C-6053-EDF0-F340-28BC01334B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61978" y="3477166"/>
            <a:ext cx="468000" cy="468000"/>
          </a:xfrm>
          <a:prstGeom prst="rect">
            <a:avLst/>
          </a:prstGeom>
        </p:spPr>
      </p:pic>
      <p:pic>
        <p:nvPicPr>
          <p:cNvPr id="54" name="Graphic 54">
            <a:extLst>
              <a:ext uri="{FF2B5EF4-FFF2-40B4-BE49-F238E27FC236}">
                <a16:creationId xmlns:a16="http://schemas.microsoft.com/office/drawing/2014/main" id="{760ECCD8-539F-EEBF-CCC2-6D220A6EFA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14952" y="908377"/>
            <a:ext cx="387949" cy="38794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87468752-F5EC-3DC3-BF91-B27DA8CEBF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56608" y="2326319"/>
            <a:ext cx="468000" cy="46800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7BB34B0E-7328-70B1-8F66-BBC43E5B1957}"/>
              </a:ext>
            </a:extLst>
          </p:cNvPr>
          <p:cNvSpPr/>
          <p:nvPr/>
        </p:nvSpPr>
        <p:spPr>
          <a:xfrm>
            <a:off x="4230297" y="1488399"/>
            <a:ext cx="2573562" cy="4488628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472281-D531-220A-E82B-9B2CB1944F1D}"/>
              </a:ext>
            </a:extLst>
          </p:cNvPr>
          <p:cNvCxnSpPr>
            <a:stCxn id="37" idx="1"/>
          </p:cNvCxnSpPr>
          <p:nvPr/>
        </p:nvCxnSpPr>
        <p:spPr>
          <a:xfrm flipH="1">
            <a:off x="3320716" y="2949478"/>
            <a:ext cx="3870612" cy="2159424"/>
          </a:xfrm>
          <a:prstGeom prst="line">
            <a:avLst/>
          </a:prstGeom>
          <a:ln w="38100">
            <a:solidFill>
              <a:srgbClr val="00D8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5E0219E-2E2C-CE3B-0591-DAD925687A83}"/>
              </a:ext>
            </a:extLst>
          </p:cNvPr>
          <p:cNvSpPr/>
          <p:nvPr/>
        </p:nvSpPr>
        <p:spPr>
          <a:xfrm>
            <a:off x="9556384" y="1501977"/>
            <a:ext cx="2478915" cy="4488628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23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6607A6-0640-EEA7-6A35-966D5C99A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701" y="1214395"/>
            <a:ext cx="2394699" cy="4973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DB357E-9DD0-EEA2-1F0C-966B0C98EDEF}"/>
              </a:ext>
            </a:extLst>
          </p:cNvPr>
          <p:cNvSpPr txBox="1"/>
          <p:nvPr/>
        </p:nvSpPr>
        <p:spPr>
          <a:xfrm>
            <a:off x="248053" y="143110"/>
            <a:ext cx="10177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Virtual trees purchased for “Drops” will show they commitment</a:t>
            </a:r>
          </a:p>
        </p:txBody>
      </p:sp>
      <p:sp>
        <p:nvSpPr>
          <p:cNvPr id="3" name="Date Placeholder 33">
            <a:extLst>
              <a:ext uri="{FF2B5EF4-FFF2-40B4-BE49-F238E27FC236}">
                <a16:creationId xmlns:a16="http://schemas.microsoft.com/office/drawing/2014/main" id="{1C3AEF6F-ECB3-D519-B7DD-2927B18C4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208DB-5AF8-3144-9F72-AC53BB0CDA79}" type="datetime1">
              <a:rPr lang="hu-HU" smtClean="0"/>
              <a:t>2023. 11. 26.</a:t>
            </a:fld>
            <a:endParaRPr lang="en-US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32A27652-EF8A-52E7-F732-4D9E1A71D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41B4-C0B9-B94E-90FD-4D905D6ED05C}" type="slidenum">
              <a:rPr lang="en-US" smtClean="0"/>
              <a:t>6</a:t>
            </a:fld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85FC40A-A2A1-AAF1-6411-F1B12B047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5352"/>
            <a:ext cx="10277475" cy="6667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929EE62-7FE6-8798-87E2-D9A2CA88BF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21169" y="110589"/>
            <a:ext cx="432631" cy="43263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54E94BA-F5C2-288B-FF1D-6E89FC369208}"/>
              </a:ext>
            </a:extLst>
          </p:cNvPr>
          <p:cNvSpPr txBox="1"/>
          <p:nvPr/>
        </p:nvSpPr>
        <p:spPr>
          <a:xfrm>
            <a:off x="11270418" y="176812"/>
            <a:ext cx="978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1">
                <a:gradFill>
                  <a:gsLst>
                    <a:gs pos="560">
                      <a:srgbClr val="0056E0"/>
                    </a:gs>
                    <a:gs pos="66000">
                      <a:srgbClr val="00E5B8"/>
                    </a:gs>
                  </a:gsLst>
                  <a:lin ang="18900000" scaled="1"/>
                </a:gra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DROP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F0C3422-6A74-A778-BF2B-23B832EB9193}"/>
              </a:ext>
            </a:extLst>
          </p:cNvPr>
          <p:cNvSpPr/>
          <p:nvPr/>
        </p:nvSpPr>
        <p:spPr>
          <a:xfrm>
            <a:off x="4572243" y="1652053"/>
            <a:ext cx="1996716" cy="525089"/>
          </a:xfrm>
          <a:prstGeom prst="roundRect">
            <a:avLst/>
          </a:prstGeom>
          <a:solidFill>
            <a:srgbClr val="2EA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Give them advice!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26408D4-1E8F-2F2A-6897-F48925ADCB45}"/>
              </a:ext>
            </a:extLst>
          </p:cNvPr>
          <p:cNvSpPr/>
          <p:nvPr/>
        </p:nvSpPr>
        <p:spPr>
          <a:xfrm>
            <a:off x="9810934" y="1652053"/>
            <a:ext cx="1996716" cy="525089"/>
          </a:xfrm>
          <a:prstGeom prst="roundRect">
            <a:avLst/>
          </a:prstGeom>
          <a:solidFill>
            <a:srgbClr val="2EA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Reward them!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661383D-A5EB-659D-3949-A5185ADD3284}"/>
              </a:ext>
            </a:extLst>
          </p:cNvPr>
          <p:cNvSpPr/>
          <p:nvPr/>
        </p:nvSpPr>
        <p:spPr>
          <a:xfrm>
            <a:off x="7191588" y="1654069"/>
            <a:ext cx="1996716" cy="525089"/>
          </a:xfrm>
          <a:prstGeom prst="roundRect">
            <a:avLst/>
          </a:prstGeom>
          <a:solidFill>
            <a:srgbClr val="2EA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Gamify it!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A059AF1-5383-FD10-8ECB-84E9D67EF6B2}"/>
              </a:ext>
            </a:extLst>
          </p:cNvPr>
          <p:cNvSpPr txBox="1"/>
          <p:nvPr/>
        </p:nvSpPr>
        <p:spPr>
          <a:xfrm>
            <a:off x="7811455" y="908377"/>
            <a:ext cx="1263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noProof="1">
                <a:gradFill>
                  <a:gsLst>
                    <a:gs pos="560">
                      <a:srgbClr val="0056E0"/>
                    </a:gs>
                    <a:gs pos="66000">
                      <a:srgbClr val="00E5B8"/>
                    </a:gs>
                  </a:gsLst>
                  <a:lin ang="18900000" scaled="1"/>
                </a:gra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DROP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4DF646-4723-80A5-A065-B5564DB7A0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2500" y="1748731"/>
            <a:ext cx="272279" cy="3213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4C9FBE-A4F2-E30D-EEC3-4527FD2FB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7955" y="1753940"/>
            <a:ext cx="272279" cy="3213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3FE4EC4-71DE-006A-2210-FB5EA8BC24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243" y="1753938"/>
            <a:ext cx="272279" cy="321314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BE79C4C-83B0-46D7-59C4-C2C8381B6D2C}"/>
              </a:ext>
            </a:extLst>
          </p:cNvPr>
          <p:cNvSpPr/>
          <p:nvPr/>
        </p:nvSpPr>
        <p:spPr>
          <a:xfrm>
            <a:off x="913289" y="929060"/>
            <a:ext cx="2904908" cy="5544274"/>
          </a:xfrm>
          <a:custGeom>
            <a:avLst/>
            <a:gdLst>
              <a:gd name="connsiteX0" fmla="*/ 572793 w 2923572"/>
              <a:gd name="connsiteY0" fmla="*/ 318672 h 5544274"/>
              <a:gd name="connsiteX1" fmla="*/ 319268 w 2923572"/>
              <a:gd name="connsiteY1" fmla="*/ 572197 h 5544274"/>
              <a:gd name="connsiteX2" fmla="*/ 319268 w 2923572"/>
              <a:gd name="connsiteY2" fmla="*/ 4972076 h 5544274"/>
              <a:gd name="connsiteX3" fmla="*/ 572793 w 2923572"/>
              <a:gd name="connsiteY3" fmla="*/ 5225601 h 5544274"/>
              <a:gd name="connsiteX4" fmla="*/ 2350778 w 2923572"/>
              <a:gd name="connsiteY4" fmla="*/ 5225601 h 5544274"/>
              <a:gd name="connsiteX5" fmla="*/ 2604303 w 2923572"/>
              <a:gd name="connsiteY5" fmla="*/ 4972076 h 5544274"/>
              <a:gd name="connsiteX6" fmla="*/ 2604303 w 2923572"/>
              <a:gd name="connsiteY6" fmla="*/ 572197 h 5544274"/>
              <a:gd name="connsiteX7" fmla="*/ 2350778 w 2923572"/>
              <a:gd name="connsiteY7" fmla="*/ 318672 h 5544274"/>
              <a:gd name="connsiteX8" fmla="*/ 0 w 2923572"/>
              <a:gd name="connsiteY8" fmla="*/ 0 h 5544274"/>
              <a:gd name="connsiteX9" fmla="*/ 2923572 w 2923572"/>
              <a:gd name="connsiteY9" fmla="*/ 0 h 5544274"/>
              <a:gd name="connsiteX10" fmla="*/ 2923572 w 2923572"/>
              <a:gd name="connsiteY10" fmla="*/ 5544274 h 5544274"/>
              <a:gd name="connsiteX11" fmla="*/ 0 w 2923572"/>
              <a:gd name="connsiteY11" fmla="*/ 5544274 h 5544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23572" h="5544274">
                <a:moveTo>
                  <a:pt x="572793" y="318672"/>
                </a:moveTo>
                <a:cubicBezTo>
                  <a:pt x="432775" y="318672"/>
                  <a:pt x="319268" y="432179"/>
                  <a:pt x="319268" y="572197"/>
                </a:cubicBezTo>
                <a:lnTo>
                  <a:pt x="319268" y="4972076"/>
                </a:lnTo>
                <a:cubicBezTo>
                  <a:pt x="319268" y="5112094"/>
                  <a:pt x="432775" y="5225601"/>
                  <a:pt x="572793" y="5225601"/>
                </a:cubicBezTo>
                <a:lnTo>
                  <a:pt x="2350778" y="5225601"/>
                </a:lnTo>
                <a:cubicBezTo>
                  <a:pt x="2490796" y="5225601"/>
                  <a:pt x="2604303" y="5112094"/>
                  <a:pt x="2604303" y="4972076"/>
                </a:cubicBezTo>
                <a:lnTo>
                  <a:pt x="2604303" y="572197"/>
                </a:lnTo>
                <a:cubicBezTo>
                  <a:pt x="2604303" y="432179"/>
                  <a:pt x="2490796" y="318672"/>
                  <a:pt x="2350778" y="318672"/>
                </a:cubicBezTo>
                <a:close/>
                <a:moveTo>
                  <a:pt x="0" y="0"/>
                </a:moveTo>
                <a:lnTo>
                  <a:pt x="2923572" y="0"/>
                </a:lnTo>
                <a:lnTo>
                  <a:pt x="2923572" y="5544274"/>
                </a:lnTo>
                <a:lnTo>
                  <a:pt x="0" y="55442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251581B-3A66-83E7-B33F-B8B0F97280D8}"/>
              </a:ext>
            </a:extLst>
          </p:cNvPr>
          <p:cNvSpPr/>
          <p:nvPr/>
        </p:nvSpPr>
        <p:spPr>
          <a:xfrm>
            <a:off x="4572243" y="2557568"/>
            <a:ext cx="1996716" cy="82781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D8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Blog and educational content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04B9FF0-C7AD-979C-89F7-200EFE20EEA7}"/>
              </a:ext>
            </a:extLst>
          </p:cNvPr>
          <p:cNvSpPr/>
          <p:nvPr/>
        </p:nvSpPr>
        <p:spPr>
          <a:xfrm>
            <a:off x="4572243" y="3692395"/>
            <a:ext cx="1996716" cy="82781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D8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err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Personalised</a:t>
            </a:r>
            <a:r>
              <a:rPr lang="en-US" sz="12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 challenges and recommendations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3945EBF-989C-4C9F-A4D9-57C034687AAE}"/>
              </a:ext>
            </a:extLst>
          </p:cNvPr>
          <p:cNvSpPr/>
          <p:nvPr/>
        </p:nvSpPr>
        <p:spPr>
          <a:xfrm>
            <a:off x="7191328" y="2535571"/>
            <a:ext cx="1996716" cy="82781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D8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Earning “Drops” as a   reward for environmental acts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D8E8805E-0A1F-40CD-5E9A-E993954B793B}"/>
              </a:ext>
            </a:extLst>
          </p:cNvPr>
          <p:cNvSpPr/>
          <p:nvPr/>
        </p:nvSpPr>
        <p:spPr>
          <a:xfrm>
            <a:off x="7191588" y="3692395"/>
            <a:ext cx="1996716" cy="82781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D8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Growing a virtual forest, collecting streaks and badges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D59225D2-F036-5AA2-BCB2-446B84E669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92026" y="2419269"/>
            <a:ext cx="468000" cy="4680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23EA11C-6053-EDF0-F340-28BC01334B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61978" y="3477166"/>
            <a:ext cx="468000" cy="468000"/>
          </a:xfrm>
          <a:prstGeom prst="rect">
            <a:avLst/>
          </a:prstGeom>
        </p:spPr>
      </p:pic>
      <p:pic>
        <p:nvPicPr>
          <p:cNvPr id="54" name="Graphic 54">
            <a:extLst>
              <a:ext uri="{FF2B5EF4-FFF2-40B4-BE49-F238E27FC236}">
                <a16:creationId xmlns:a16="http://schemas.microsoft.com/office/drawing/2014/main" id="{760ECCD8-539F-EEBF-CCC2-6D220A6EFA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14952" y="908377"/>
            <a:ext cx="387949" cy="38794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7D99FF9-292D-B45F-B48F-7D970B74EE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56608" y="3498713"/>
            <a:ext cx="468000" cy="4680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87468752-F5EC-3DC3-BF91-B27DA8CEBF8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56608" y="2326319"/>
            <a:ext cx="468000" cy="46800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7BB34B0E-7328-70B1-8F66-BBC43E5B1957}"/>
              </a:ext>
            </a:extLst>
          </p:cNvPr>
          <p:cNvSpPr/>
          <p:nvPr/>
        </p:nvSpPr>
        <p:spPr>
          <a:xfrm>
            <a:off x="4230297" y="1488399"/>
            <a:ext cx="2573562" cy="4488628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472281-D531-220A-E82B-9B2CB1944F1D}"/>
              </a:ext>
            </a:extLst>
          </p:cNvPr>
          <p:cNvCxnSpPr>
            <a:cxnSpLocks/>
          </p:cNvCxnSpPr>
          <p:nvPr/>
        </p:nvCxnSpPr>
        <p:spPr>
          <a:xfrm flipH="1">
            <a:off x="3136739" y="4120361"/>
            <a:ext cx="4053869" cy="1357436"/>
          </a:xfrm>
          <a:prstGeom prst="line">
            <a:avLst/>
          </a:prstGeom>
          <a:ln w="38100">
            <a:solidFill>
              <a:srgbClr val="00D8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1FA886D-AB63-1320-1D20-51A8610CEEB4}"/>
              </a:ext>
            </a:extLst>
          </p:cNvPr>
          <p:cNvSpPr/>
          <p:nvPr/>
        </p:nvSpPr>
        <p:spPr>
          <a:xfrm>
            <a:off x="9556384" y="1501977"/>
            <a:ext cx="2478915" cy="4488628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41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5E2320-4D2E-7194-50E7-8D49FF35C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221" y="1251461"/>
            <a:ext cx="2330709" cy="49859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DB357E-9DD0-EEA2-1F0C-966B0C98EDEF}"/>
              </a:ext>
            </a:extLst>
          </p:cNvPr>
          <p:cNvSpPr txBox="1"/>
          <p:nvPr/>
        </p:nvSpPr>
        <p:spPr>
          <a:xfrm>
            <a:off x="248053" y="143110"/>
            <a:ext cx="10177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They will see the big picture: how cities compare</a:t>
            </a:r>
          </a:p>
        </p:txBody>
      </p:sp>
      <p:sp>
        <p:nvSpPr>
          <p:cNvPr id="3" name="Date Placeholder 33">
            <a:extLst>
              <a:ext uri="{FF2B5EF4-FFF2-40B4-BE49-F238E27FC236}">
                <a16:creationId xmlns:a16="http://schemas.microsoft.com/office/drawing/2014/main" id="{1C3AEF6F-ECB3-D519-B7DD-2927B18C4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208DB-5AF8-3144-9F72-AC53BB0CDA79}" type="datetime1">
              <a:rPr lang="hu-HU" smtClean="0"/>
              <a:t>2023. 11. 26.</a:t>
            </a:fld>
            <a:endParaRPr lang="en-US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32A27652-EF8A-52E7-F732-4D9E1A71D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41B4-C0B9-B94E-90FD-4D905D6ED05C}" type="slidenum">
              <a:rPr lang="en-US" smtClean="0"/>
              <a:t>7</a:t>
            </a:fld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85FC40A-A2A1-AAF1-6411-F1B12B047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5352"/>
            <a:ext cx="10277475" cy="6667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929EE62-7FE6-8798-87E2-D9A2CA88BF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21169" y="110589"/>
            <a:ext cx="432631" cy="43263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54E94BA-F5C2-288B-FF1D-6E89FC369208}"/>
              </a:ext>
            </a:extLst>
          </p:cNvPr>
          <p:cNvSpPr txBox="1"/>
          <p:nvPr/>
        </p:nvSpPr>
        <p:spPr>
          <a:xfrm>
            <a:off x="11270418" y="176812"/>
            <a:ext cx="978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1">
                <a:gradFill>
                  <a:gsLst>
                    <a:gs pos="560">
                      <a:srgbClr val="0056E0"/>
                    </a:gs>
                    <a:gs pos="66000">
                      <a:srgbClr val="00E5B8"/>
                    </a:gs>
                  </a:gsLst>
                  <a:lin ang="18900000" scaled="1"/>
                </a:gra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DROP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F0C3422-6A74-A778-BF2B-23B832EB9193}"/>
              </a:ext>
            </a:extLst>
          </p:cNvPr>
          <p:cNvSpPr/>
          <p:nvPr/>
        </p:nvSpPr>
        <p:spPr>
          <a:xfrm>
            <a:off x="4572243" y="1652053"/>
            <a:ext cx="1996716" cy="525089"/>
          </a:xfrm>
          <a:prstGeom prst="roundRect">
            <a:avLst/>
          </a:prstGeom>
          <a:solidFill>
            <a:srgbClr val="2EA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Give them advice!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26408D4-1E8F-2F2A-6897-F48925ADCB45}"/>
              </a:ext>
            </a:extLst>
          </p:cNvPr>
          <p:cNvSpPr/>
          <p:nvPr/>
        </p:nvSpPr>
        <p:spPr>
          <a:xfrm>
            <a:off x="9810934" y="1652053"/>
            <a:ext cx="1996716" cy="525089"/>
          </a:xfrm>
          <a:prstGeom prst="roundRect">
            <a:avLst/>
          </a:prstGeom>
          <a:solidFill>
            <a:srgbClr val="2EA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Reward them!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661383D-A5EB-659D-3949-A5185ADD3284}"/>
              </a:ext>
            </a:extLst>
          </p:cNvPr>
          <p:cNvSpPr/>
          <p:nvPr/>
        </p:nvSpPr>
        <p:spPr>
          <a:xfrm>
            <a:off x="7191588" y="1654069"/>
            <a:ext cx="1996716" cy="525089"/>
          </a:xfrm>
          <a:prstGeom prst="roundRect">
            <a:avLst/>
          </a:prstGeom>
          <a:solidFill>
            <a:srgbClr val="2EA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Gamify it!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A059AF1-5383-FD10-8ECB-84E9D67EF6B2}"/>
              </a:ext>
            </a:extLst>
          </p:cNvPr>
          <p:cNvSpPr txBox="1"/>
          <p:nvPr/>
        </p:nvSpPr>
        <p:spPr>
          <a:xfrm>
            <a:off x="7811455" y="908377"/>
            <a:ext cx="1263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noProof="1">
                <a:gradFill>
                  <a:gsLst>
                    <a:gs pos="560">
                      <a:srgbClr val="0056E0"/>
                    </a:gs>
                    <a:gs pos="66000">
                      <a:srgbClr val="00E5B8"/>
                    </a:gs>
                  </a:gsLst>
                  <a:lin ang="18900000" scaled="1"/>
                </a:gra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DROP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4DF646-4723-80A5-A065-B5564DB7A0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2500" y="1748731"/>
            <a:ext cx="272279" cy="3213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4C9FBE-A4F2-E30D-EEC3-4527FD2FB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7955" y="1753940"/>
            <a:ext cx="272279" cy="3213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3FE4EC4-71DE-006A-2210-FB5EA8BC24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243" y="1753938"/>
            <a:ext cx="272279" cy="321314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BE79C4C-83B0-46D7-59C4-C2C8381B6D2C}"/>
              </a:ext>
            </a:extLst>
          </p:cNvPr>
          <p:cNvSpPr/>
          <p:nvPr/>
        </p:nvSpPr>
        <p:spPr>
          <a:xfrm>
            <a:off x="935643" y="961747"/>
            <a:ext cx="2904908" cy="5544274"/>
          </a:xfrm>
          <a:custGeom>
            <a:avLst/>
            <a:gdLst>
              <a:gd name="connsiteX0" fmla="*/ 572793 w 2923572"/>
              <a:gd name="connsiteY0" fmla="*/ 318672 h 5544274"/>
              <a:gd name="connsiteX1" fmla="*/ 319268 w 2923572"/>
              <a:gd name="connsiteY1" fmla="*/ 572197 h 5544274"/>
              <a:gd name="connsiteX2" fmla="*/ 319268 w 2923572"/>
              <a:gd name="connsiteY2" fmla="*/ 4972076 h 5544274"/>
              <a:gd name="connsiteX3" fmla="*/ 572793 w 2923572"/>
              <a:gd name="connsiteY3" fmla="*/ 5225601 h 5544274"/>
              <a:gd name="connsiteX4" fmla="*/ 2350778 w 2923572"/>
              <a:gd name="connsiteY4" fmla="*/ 5225601 h 5544274"/>
              <a:gd name="connsiteX5" fmla="*/ 2604303 w 2923572"/>
              <a:gd name="connsiteY5" fmla="*/ 4972076 h 5544274"/>
              <a:gd name="connsiteX6" fmla="*/ 2604303 w 2923572"/>
              <a:gd name="connsiteY6" fmla="*/ 572197 h 5544274"/>
              <a:gd name="connsiteX7" fmla="*/ 2350778 w 2923572"/>
              <a:gd name="connsiteY7" fmla="*/ 318672 h 5544274"/>
              <a:gd name="connsiteX8" fmla="*/ 0 w 2923572"/>
              <a:gd name="connsiteY8" fmla="*/ 0 h 5544274"/>
              <a:gd name="connsiteX9" fmla="*/ 2923572 w 2923572"/>
              <a:gd name="connsiteY9" fmla="*/ 0 h 5544274"/>
              <a:gd name="connsiteX10" fmla="*/ 2923572 w 2923572"/>
              <a:gd name="connsiteY10" fmla="*/ 5544274 h 5544274"/>
              <a:gd name="connsiteX11" fmla="*/ 0 w 2923572"/>
              <a:gd name="connsiteY11" fmla="*/ 5544274 h 5544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23572" h="5544274">
                <a:moveTo>
                  <a:pt x="572793" y="318672"/>
                </a:moveTo>
                <a:cubicBezTo>
                  <a:pt x="432775" y="318672"/>
                  <a:pt x="319268" y="432179"/>
                  <a:pt x="319268" y="572197"/>
                </a:cubicBezTo>
                <a:lnTo>
                  <a:pt x="319268" y="4972076"/>
                </a:lnTo>
                <a:cubicBezTo>
                  <a:pt x="319268" y="5112094"/>
                  <a:pt x="432775" y="5225601"/>
                  <a:pt x="572793" y="5225601"/>
                </a:cubicBezTo>
                <a:lnTo>
                  <a:pt x="2350778" y="5225601"/>
                </a:lnTo>
                <a:cubicBezTo>
                  <a:pt x="2490796" y="5225601"/>
                  <a:pt x="2604303" y="5112094"/>
                  <a:pt x="2604303" y="4972076"/>
                </a:cubicBezTo>
                <a:lnTo>
                  <a:pt x="2604303" y="572197"/>
                </a:lnTo>
                <a:cubicBezTo>
                  <a:pt x="2604303" y="432179"/>
                  <a:pt x="2490796" y="318672"/>
                  <a:pt x="2350778" y="318672"/>
                </a:cubicBezTo>
                <a:close/>
                <a:moveTo>
                  <a:pt x="0" y="0"/>
                </a:moveTo>
                <a:lnTo>
                  <a:pt x="2923572" y="0"/>
                </a:lnTo>
                <a:lnTo>
                  <a:pt x="2923572" y="5544274"/>
                </a:lnTo>
                <a:lnTo>
                  <a:pt x="0" y="55442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251581B-3A66-83E7-B33F-B8B0F97280D8}"/>
              </a:ext>
            </a:extLst>
          </p:cNvPr>
          <p:cNvSpPr/>
          <p:nvPr/>
        </p:nvSpPr>
        <p:spPr>
          <a:xfrm>
            <a:off x="4572243" y="2557568"/>
            <a:ext cx="1996716" cy="82781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D8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Blog and educational content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04B9FF0-C7AD-979C-89F7-200EFE20EEA7}"/>
              </a:ext>
            </a:extLst>
          </p:cNvPr>
          <p:cNvSpPr/>
          <p:nvPr/>
        </p:nvSpPr>
        <p:spPr>
          <a:xfrm>
            <a:off x="4572243" y="3692395"/>
            <a:ext cx="1996716" cy="82781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D8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err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Personalised</a:t>
            </a:r>
            <a:r>
              <a:rPr lang="en-US" sz="12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 challenges and recommendations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3945EBF-989C-4C9F-A4D9-57C034687AAE}"/>
              </a:ext>
            </a:extLst>
          </p:cNvPr>
          <p:cNvSpPr/>
          <p:nvPr/>
        </p:nvSpPr>
        <p:spPr>
          <a:xfrm>
            <a:off x="7191328" y="2535571"/>
            <a:ext cx="1996716" cy="82781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D8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Earning “Drops” as a   reward for environmental acts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D8E8805E-0A1F-40CD-5E9A-E993954B793B}"/>
              </a:ext>
            </a:extLst>
          </p:cNvPr>
          <p:cNvSpPr/>
          <p:nvPr/>
        </p:nvSpPr>
        <p:spPr>
          <a:xfrm>
            <a:off x="7191588" y="3692395"/>
            <a:ext cx="1996716" cy="82781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D8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Growing a virtual forest, collecting streaks and badges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B7AB4B6-78D9-0A45-79A8-7A41CD33FC13}"/>
              </a:ext>
            </a:extLst>
          </p:cNvPr>
          <p:cNvSpPr/>
          <p:nvPr/>
        </p:nvSpPr>
        <p:spPr>
          <a:xfrm>
            <a:off x="7191588" y="4876621"/>
            <a:ext cx="1996716" cy="82781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D8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Seeing how cities preforming and competing 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D59225D2-F036-5AA2-BCB2-446B84E669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92026" y="2419269"/>
            <a:ext cx="468000" cy="4680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23EA11C-6053-EDF0-F340-28BC01334B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61978" y="3477166"/>
            <a:ext cx="468000" cy="468000"/>
          </a:xfrm>
          <a:prstGeom prst="rect">
            <a:avLst/>
          </a:prstGeom>
        </p:spPr>
      </p:pic>
      <p:pic>
        <p:nvPicPr>
          <p:cNvPr id="54" name="Graphic 54">
            <a:extLst>
              <a:ext uri="{FF2B5EF4-FFF2-40B4-BE49-F238E27FC236}">
                <a16:creationId xmlns:a16="http://schemas.microsoft.com/office/drawing/2014/main" id="{760ECCD8-539F-EEBF-CCC2-6D220A6EFA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14952" y="908377"/>
            <a:ext cx="387949" cy="38794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7D99FF9-292D-B45F-B48F-7D970B74EE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56608" y="3498713"/>
            <a:ext cx="468000" cy="4680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8990AD7-8511-3DA7-0E7B-AA63E108189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97353" y="4640902"/>
            <a:ext cx="468000" cy="4680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87468752-F5EC-3DC3-BF91-B27DA8CEBF8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56608" y="2326319"/>
            <a:ext cx="468000" cy="46800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7BB34B0E-7328-70B1-8F66-BBC43E5B1957}"/>
              </a:ext>
            </a:extLst>
          </p:cNvPr>
          <p:cNvSpPr/>
          <p:nvPr/>
        </p:nvSpPr>
        <p:spPr>
          <a:xfrm>
            <a:off x="4230297" y="1488399"/>
            <a:ext cx="2573562" cy="4488628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63E0944-5B4E-D0E7-FDB0-08A9327DE80D}"/>
              </a:ext>
            </a:extLst>
          </p:cNvPr>
          <p:cNvCxnSpPr>
            <a:cxnSpLocks/>
          </p:cNvCxnSpPr>
          <p:nvPr/>
        </p:nvCxnSpPr>
        <p:spPr>
          <a:xfrm flipH="1" flipV="1">
            <a:off x="2534856" y="3765807"/>
            <a:ext cx="4655752" cy="1470578"/>
          </a:xfrm>
          <a:prstGeom prst="line">
            <a:avLst/>
          </a:prstGeom>
          <a:ln w="38100">
            <a:solidFill>
              <a:srgbClr val="00D8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D75F969-E114-930A-135D-42F809374194}"/>
              </a:ext>
            </a:extLst>
          </p:cNvPr>
          <p:cNvSpPr/>
          <p:nvPr/>
        </p:nvSpPr>
        <p:spPr>
          <a:xfrm>
            <a:off x="9556384" y="1501977"/>
            <a:ext cx="2478915" cy="4488628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31DE54-EB7B-298E-47D9-BCABF7DEA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938" y="1265994"/>
            <a:ext cx="2300993" cy="49805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DB357E-9DD0-EEA2-1F0C-966B0C98EDEF}"/>
              </a:ext>
            </a:extLst>
          </p:cNvPr>
          <p:cNvSpPr txBox="1"/>
          <p:nvPr/>
        </p:nvSpPr>
        <p:spPr>
          <a:xfrm>
            <a:off x="248053" y="143110"/>
            <a:ext cx="10177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They can earn badges and get coupons as incentives</a:t>
            </a:r>
          </a:p>
        </p:txBody>
      </p:sp>
      <p:sp>
        <p:nvSpPr>
          <p:cNvPr id="3" name="Date Placeholder 33">
            <a:extLst>
              <a:ext uri="{FF2B5EF4-FFF2-40B4-BE49-F238E27FC236}">
                <a16:creationId xmlns:a16="http://schemas.microsoft.com/office/drawing/2014/main" id="{1C3AEF6F-ECB3-D519-B7DD-2927B18C4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208DB-5AF8-3144-9F72-AC53BB0CDA79}" type="datetime1">
              <a:rPr lang="hu-HU" smtClean="0"/>
              <a:t>2023. 11. 26.</a:t>
            </a:fld>
            <a:endParaRPr lang="en-US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32A27652-EF8A-52E7-F732-4D9E1A71D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41B4-C0B9-B94E-90FD-4D905D6ED05C}" type="slidenum">
              <a:rPr lang="en-US" smtClean="0"/>
              <a:t>8</a:t>
            </a:fld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85FC40A-A2A1-AAF1-6411-F1B12B047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5352"/>
            <a:ext cx="10277475" cy="6667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929EE62-7FE6-8798-87E2-D9A2CA88BF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21169" y="110589"/>
            <a:ext cx="432631" cy="43263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54E94BA-F5C2-288B-FF1D-6E89FC369208}"/>
              </a:ext>
            </a:extLst>
          </p:cNvPr>
          <p:cNvSpPr txBox="1"/>
          <p:nvPr/>
        </p:nvSpPr>
        <p:spPr>
          <a:xfrm>
            <a:off x="11270418" y="176812"/>
            <a:ext cx="978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1">
                <a:gradFill>
                  <a:gsLst>
                    <a:gs pos="560">
                      <a:srgbClr val="0056E0"/>
                    </a:gs>
                    <a:gs pos="66000">
                      <a:srgbClr val="00E5B8"/>
                    </a:gs>
                  </a:gsLst>
                  <a:lin ang="18900000" scaled="1"/>
                </a:gra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DROP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F0C3422-6A74-A778-BF2B-23B832EB9193}"/>
              </a:ext>
            </a:extLst>
          </p:cNvPr>
          <p:cNvSpPr/>
          <p:nvPr/>
        </p:nvSpPr>
        <p:spPr>
          <a:xfrm>
            <a:off x="4572243" y="1652053"/>
            <a:ext cx="1996716" cy="525089"/>
          </a:xfrm>
          <a:prstGeom prst="roundRect">
            <a:avLst/>
          </a:prstGeom>
          <a:solidFill>
            <a:srgbClr val="2EA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Give them advice!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26408D4-1E8F-2F2A-6897-F48925ADCB45}"/>
              </a:ext>
            </a:extLst>
          </p:cNvPr>
          <p:cNvSpPr/>
          <p:nvPr/>
        </p:nvSpPr>
        <p:spPr>
          <a:xfrm>
            <a:off x="9810934" y="1652053"/>
            <a:ext cx="1996716" cy="525089"/>
          </a:xfrm>
          <a:prstGeom prst="roundRect">
            <a:avLst/>
          </a:prstGeom>
          <a:solidFill>
            <a:srgbClr val="2EA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Reward them!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661383D-A5EB-659D-3949-A5185ADD3284}"/>
              </a:ext>
            </a:extLst>
          </p:cNvPr>
          <p:cNvSpPr/>
          <p:nvPr/>
        </p:nvSpPr>
        <p:spPr>
          <a:xfrm>
            <a:off x="7191588" y="1654069"/>
            <a:ext cx="1996716" cy="525089"/>
          </a:xfrm>
          <a:prstGeom prst="roundRect">
            <a:avLst/>
          </a:prstGeom>
          <a:solidFill>
            <a:srgbClr val="2EA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Gamify it!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A059AF1-5383-FD10-8ECB-84E9D67EF6B2}"/>
              </a:ext>
            </a:extLst>
          </p:cNvPr>
          <p:cNvSpPr txBox="1"/>
          <p:nvPr/>
        </p:nvSpPr>
        <p:spPr>
          <a:xfrm>
            <a:off x="7811455" y="908377"/>
            <a:ext cx="1263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noProof="1">
                <a:gradFill>
                  <a:gsLst>
                    <a:gs pos="560">
                      <a:srgbClr val="0056E0"/>
                    </a:gs>
                    <a:gs pos="66000">
                      <a:srgbClr val="00E5B8"/>
                    </a:gs>
                  </a:gsLst>
                  <a:lin ang="18900000" scaled="1"/>
                </a:gra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DROP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4DF646-4723-80A5-A065-B5564DB7A0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2500" y="1748731"/>
            <a:ext cx="272279" cy="3213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4C9FBE-A4F2-E30D-EEC3-4527FD2FB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7955" y="1753940"/>
            <a:ext cx="272279" cy="3213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3FE4EC4-71DE-006A-2210-FB5EA8BC24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243" y="1753938"/>
            <a:ext cx="272279" cy="321314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BE79C4C-83B0-46D7-59C4-C2C8381B6D2C}"/>
              </a:ext>
            </a:extLst>
          </p:cNvPr>
          <p:cNvSpPr/>
          <p:nvPr/>
        </p:nvSpPr>
        <p:spPr>
          <a:xfrm>
            <a:off x="913289" y="929060"/>
            <a:ext cx="2904908" cy="5544274"/>
          </a:xfrm>
          <a:custGeom>
            <a:avLst/>
            <a:gdLst>
              <a:gd name="connsiteX0" fmla="*/ 572793 w 2923572"/>
              <a:gd name="connsiteY0" fmla="*/ 318672 h 5544274"/>
              <a:gd name="connsiteX1" fmla="*/ 319268 w 2923572"/>
              <a:gd name="connsiteY1" fmla="*/ 572197 h 5544274"/>
              <a:gd name="connsiteX2" fmla="*/ 319268 w 2923572"/>
              <a:gd name="connsiteY2" fmla="*/ 4972076 h 5544274"/>
              <a:gd name="connsiteX3" fmla="*/ 572793 w 2923572"/>
              <a:gd name="connsiteY3" fmla="*/ 5225601 h 5544274"/>
              <a:gd name="connsiteX4" fmla="*/ 2350778 w 2923572"/>
              <a:gd name="connsiteY4" fmla="*/ 5225601 h 5544274"/>
              <a:gd name="connsiteX5" fmla="*/ 2604303 w 2923572"/>
              <a:gd name="connsiteY5" fmla="*/ 4972076 h 5544274"/>
              <a:gd name="connsiteX6" fmla="*/ 2604303 w 2923572"/>
              <a:gd name="connsiteY6" fmla="*/ 572197 h 5544274"/>
              <a:gd name="connsiteX7" fmla="*/ 2350778 w 2923572"/>
              <a:gd name="connsiteY7" fmla="*/ 318672 h 5544274"/>
              <a:gd name="connsiteX8" fmla="*/ 0 w 2923572"/>
              <a:gd name="connsiteY8" fmla="*/ 0 h 5544274"/>
              <a:gd name="connsiteX9" fmla="*/ 2923572 w 2923572"/>
              <a:gd name="connsiteY9" fmla="*/ 0 h 5544274"/>
              <a:gd name="connsiteX10" fmla="*/ 2923572 w 2923572"/>
              <a:gd name="connsiteY10" fmla="*/ 5544274 h 5544274"/>
              <a:gd name="connsiteX11" fmla="*/ 0 w 2923572"/>
              <a:gd name="connsiteY11" fmla="*/ 5544274 h 5544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23572" h="5544274">
                <a:moveTo>
                  <a:pt x="572793" y="318672"/>
                </a:moveTo>
                <a:cubicBezTo>
                  <a:pt x="432775" y="318672"/>
                  <a:pt x="319268" y="432179"/>
                  <a:pt x="319268" y="572197"/>
                </a:cubicBezTo>
                <a:lnTo>
                  <a:pt x="319268" y="4972076"/>
                </a:lnTo>
                <a:cubicBezTo>
                  <a:pt x="319268" y="5112094"/>
                  <a:pt x="432775" y="5225601"/>
                  <a:pt x="572793" y="5225601"/>
                </a:cubicBezTo>
                <a:lnTo>
                  <a:pt x="2350778" y="5225601"/>
                </a:lnTo>
                <a:cubicBezTo>
                  <a:pt x="2490796" y="5225601"/>
                  <a:pt x="2604303" y="5112094"/>
                  <a:pt x="2604303" y="4972076"/>
                </a:cubicBezTo>
                <a:lnTo>
                  <a:pt x="2604303" y="572197"/>
                </a:lnTo>
                <a:cubicBezTo>
                  <a:pt x="2604303" y="432179"/>
                  <a:pt x="2490796" y="318672"/>
                  <a:pt x="2350778" y="318672"/>
                </a:cubicBezTo>
                <a:close/>
                <a:moveTo>
                  <a:pt x="0" y="0"/>
                </a:moveTo>
                <a:lnTo>
                  <a:pt x="2923572" y="0"/>
                </a:lnTo>
                <a:lnTo>
                  <a:pt x="2923572" y="5544274"/>
                </a:lnTo>
                <a:lnTo>
                  <a:pt x="0" y="55442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251581B-3A66-83E7-B33F-B8B0F97280D8}"/>
              </a:ext>
            </a:extLst>
          </p:cNvPr>
          <p:cNvSpPr/>
          <p:nvPr/>
        </p:nvSpPr>
        <p:spPr>
          <a:xfrm>
            <a:off x="4572243" y="2557568"/>
            <a:ext cx="1996716" cy="82781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D8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Blog and educational content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04B9FF0-C7AD-979C-89F7-200EFE20EEA7}"/>
              </a:ext>
            </a:extLst>
          </p:cNvPr>
          <p:cNvSpPr/>
          <p:nvPr/>
        </p:nvSpPr>
        <p:spPr>
          <a:xfrm>
            <a:off x="4572243" y="3692395"/>
            <a:ext cx="1996716" cy="82781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D8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err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Personalised</a:t>
            </a:r>
            <a:r>
              <a:rPr lang="en-US" sz="12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 challenges and recommendations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3945EBF-989C-4C9F-A4D9-57C034687AAE}"/>
              </a:ext>
            </a:extLst>
          </p:cNvPr>
          <p:cNvSpPr/>
          <p:nvPr/>
        </p:nvSpPr>
        <p:spPr>
          <a:xfrm>
            <a:off x="7191328" y="2535571"/>
            <a:ext cx="1996716" cy="82781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D8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Earning “Drops” as a   reward for environmental acts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D8E8805E-0A1F-40CD-5E9A-E993954B793B}"/>
              </a:ext>
            </a:extLst>
          </p:cNvPr>
          <p:cNvSpPr/>
          <p:nvPr/>
        </p:nvSpPr>
        <p:spPr>
          <a:xfrm>
            <a:off x="7191588" y="3692395"/>
            <a:ext cx="1996716" cy="82781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D8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Growing a virtual forest, collecting streaks and badges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3551575-9E8B-6052-30EF-BDF1652EA52F}"/>
              </a:ext>
            </a:extLst>
          </p:cNvPr>
          <p:cNvSpPr/>
          <p:nvPr/>
        </p:nvSpPr>
        <p:spPr>
          <a:xfrm>
            <a:off x="9810934" y="2557568"/>
            <a:ext cx="1996716" cy="82781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D8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Getting discounts and coupons for your progress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B7AB4B6-78D9-0A45-79A8-7A41CD33FC13}"/>
              </a:ext>
            </a:extLst>
          </p:cNvPr>
          <p:cNvSpPr/>
          <p:nvPr/>
        </p:nvSpPr>
        <p:spPr>
          <a:xfrm>
            <a:off x="7191588" y="4876621"/>
            <a:ext cx="1996716" cy="82781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D8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Seeing how cities preforming and competing 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D59225D2-F036-5AA2-BCB2-446B84E669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92026" y="2419269"/>
            <a:ext cx="468000" cy="4680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23EA11C-6053-EDF0-F340-28BC01334B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61978" y="3477166"/>
            <a:ext cx="468000" cy="468000"/>
          </a:xfrm>
          <a:prstGeom prst="rect">
            <a:avLst/>
          </a:prstGeom>
        </p:spPr>
      </p:pic>
      <p:pic>
        <p:nvPicPr>
          <p:cNvPr id="54" name="Graphic 54">
            <a:extLst>
              <a:ext uri="{FF2B5EF4-FFF2-40B4-BE49-F238E27FC236}">
                <a16:creationId xmlns:a16="http://schemas.microsoft.com/office/drawing/2014/main" id="{760ECCD8-539F-EEBF-CCC2-6D220A6EFA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14952" y="908377"/>
            <a:ext cx="387949" cy="38794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7D99FF9-292D-B45F-B48F-7D970B74EE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56608" y="3498713"/>
            <a:ext cx="468000" cy="4680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8990AD7-8511-3DA7-0E7B-AA63E108189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97353" y="4640902"/>
            <a:ext cx="468000" cy="4680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CB27CDB5-686B-10F2-FC25-F7A0D0DF3CC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68500" y="2318784"/>
            <a:ext cx="468000" cy="4680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C591F66C-FFCB-3891-A6C6-F81A229D5230}"/>
              </a:ext>
            </a:extLst>
          </p:cNvPr>
          <p:cNvSpPr/>
          <p:nvPr/>
        </p:nvSpPr>
        <p:spPr>
          <a:xfrm>
            <a:off x="6910905" y="1323943"/>
            <a:ext cx="2478915" cy="4488628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87468752-F5EC-3DC3-BF91-B27DA8CEBF8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56608" y="2326319"/>
            <a:ext cx="468000" cy="46800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7BB34B0E-7328-70B1-8F66-BBC43E5B1957}"/>
              </a:ext>
            </a:extLst>
          </p:cNvPr>
          <p:cNvSpPr/>
          <p:nvPr/>
        </p:nvSpPr>
        <p:spPr>
          <a:xfrm>
            <a:off x="4230297" y="1488399"/>
            <a:ext cx="2573562" cy="4488628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D142D1E-8851-9885-837D-36D00E4B1CD2}"/>
              </a:ext>
            </a:extLst>
          </p:cNvPr>
          <p:cNvCxnSpPr>
            <a:cxnSpLocks/>
          </p:cNvCxnSpPr>
          <p:nvPr/>
        </p:nvCxnSpPr>
        <p:spPr>
          <a:xfrm flipH="1">
            <a:off x="3378865" y="2956142"/>
            <a:ext cx="6449240" cy="1100666"/>
          </a:xfrm>
          <a:prstGeom prst="line">
            <a:avLst/>
          </a:prstGeom>
          <a:ln w="38100">
            <a:solidFill>
              <a:srgbClr val="00D8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12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65A1E46-90B3-55B4-555B-5EF4480B0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317" y="1265040"/>
            <a:ext cx="2330090" cy="49625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BED0ED-6404-0D90-12CD-D43FC5B21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972" y="1265040"/>
            <a:ext cx="2366959" cy="496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DB357E-9DD0-EEA2-1F0C-966B0C98EDEF}"/>
              </a:ext>
            </a:extLst>
          </p:cNvPr>
          <p:cNvSpPr txBox="1"/>
          <p:nvPr/>
        </p:nvSpPr>
        <p:spPr>
          <a:xfrm>
            <a:off x="248053" y="143110"/>
            <a:ext cx="10177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Pictures or geo location will validate their claims</a:t>
            </a:r>
          </a:p>
        </p:txBody>
      </p:sp>
      <p:sp>
        <p:nvSpPr>
          <p:cNvPr id="3" name="Date Placeholder 33">
            <a:extLst>
              <a:ext uri="{FF2B5EF4-FFF2-40B4-BE49-F238E27FC236}">
                <a16:creationId xmlns:a16="http://schemas.microsoft.com/office/drawing/2014/main" id="{1C3AEF6F-ECB3-D519-B7DD-2927B18C4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208DB-5AF8-3144-9F72-AC53BB0CDA79}" type="datetime1">
              <a:rPr lang="hu-HU" smtClean="0"/>
              <a:t>2023. 11. 26.</a:t>
            </a:fld>
            <a:endParaRPr lang="en-US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32A27652-EF8A-52E7-F732-4D9E1A71D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41B4-C0B9-B94E-90FD-4D905D6ED05C}" type="slidenum">
              <a:rPr lang="en-US" smtClean="0"/>
              <a:t>9</a:t>
            </a:fld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85FC40A-A2A1-AAF1-6411-F1B12B047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05352"/>
            <a:ext cx="10277475" cy="6667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929EE62-7FE6-8798-87E2-D9A2CA88BF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21169" y="110589"/>
            <a:ext cx="432631" cy="43263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54E94BA-F5C2-288B-FF1D-6E89FC369208}"/>
              </a:ext>
            </a:extLst>
          </p:cNvPr>
          <p:cNvSpPr txBox="1"/>
          <p:nvPr/>
        </p:nvSpPr>
        <p:spPr>
          <a:xfrm>
            <a:off x="11270418" y="176812"/>
            <a:ext cx="978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1">
                <a:gradFill>
                  <a:gsLst>
                    <a:gs pos="560">
                      <a:srgbClr val="0056E0"/>
                    </a:gs>
                    <a:gs pos="66000">
                      <a:srgbClr val="00E5B8"/>
                    </a:gs>
                  </a:gsLst>
                  <a:lin ang="18900000" scaled="1"/>
                </a:gra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DROP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F0C3422-6A74-A778-BF2B-23B832EB9193}"/>
              </a:ext>
            </a:extLst>
          </p:cNvPr>
          <p:cNvSpPr/>
          <p:nvPr/>
        </p:nvSpPr>
        <p:spPr>
          <a:xfrm>
            <a:off x="4572243" y="1652053"/>
            <a:ext cx="1996716" cy="525089"/>
          </a:xfrm>
          <a:prstGeom prst="roundRect">
            <a:avLst/>
          </a:prstGeom>
          <a:solidFill>
            <a:srgbClr val="2EA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Give them advice!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26408D4-1E8F-2F2A-6897-F48925ADCB45}"/>
              </a:ext>
            </a:extLst>
          </p:cNvPr>
          <p:cNvSpPr/>
          <p:nvPr/>
        </p:nvSpPr>
        <p:spPr>
          <a:xfrm>
            <a:off x="9810934" y="1652053"/>
            <a:ext cx="1996716" cy="525089"/>
          </a:xfrm>
          <a:prstGeom prst="roundRect">
            <a:avLst/>
          </a:prstGeom>
          <a:solidFill>
            <a:srgbClr val="2EA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Reward them!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661383D-A5EB-659D-3949-A5185ADD3284}"/>
              </a:ext>
            </a:extLst>
          </p:cNvPr>
          <p:cNvSpPr/>
          <p:nvPr/>
        </p:nvSpPr>
        <p:spPr>
          <a:xfrm>
            <a:off x="7191588" y="1654069"/>
            <a:ext cx="1996716" cy="525089"/>
          </a:xfrm>
          <a:prstGeom prst="roundRect">
            <a:avLst/>
          </a:prstGeom>
          <a:solidFill>
            <a:srgbClr val="2EA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Gamify it!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A059AF1-5383-FD10-8ECB-84E9D67EF6B2}"/>
              </a:ext>
            </a:extLst>
          </p:cNvPr>
          <p:cNvSpPr txBox="1"/>
          <p:nvPr/>
        </p:nvSpPr>
        <p:spPr>
          <a:xfrm>
            <a:off x="7811455" y="908377"/>
            <a:ext cx="1263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noProof="1">
                <a:gradFill>
                  <a:gsLst>
                    <a:gs pos="560">
                      <a:srgbClr val="0056E0"/>
                    </a:gs>
                    <a:gs pos="66000">
                      <a:srgbClr val="00E5B8"/>
                    </a:gs>
                  </a:gsLst>
                  <a:lin ang="18900000" scaled="1"/>
                </a:gra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DROP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4DF646-4723-80A5-A065-B5564DB7A0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2500" y="1748731"/>
            <a:ext cx="272279" cy="3213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4C9FBE-A4F2-E30D-EEC3-4527FD2FBF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7955" y="1753940"/>
            <a:ext cx="272279" cy="3213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3FE4EC4-71DE-006A-2210-FB5EA8BC24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243" y="1753938"/>
            <a:ext cx="272279" cy="321314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BE79C4C-83B0-46D7-59C4-C2C8381B6D2C}"/>
              </a:ext>
            </a:extLst>
          </p:cNvPr>
          <p:cNvSpPr/>
          <p:nvPr/>
        </p:nvSpPr>
        <p:spPr>
          <a:xfrm>
            <a:off x="913289" y="929060"/>
            <a:ext cx="2904908" cy="5544274"/>
          </a:xfrm>
          <a:custGeom>
            <a:avLst/>
            <a:gdLst>
              <a:gd name="connsiteX0" fmla="*/ 572793 w 2923572"/>
              <a:gd name="connsiteY0" fmla="*/ 318672 h 5544274"/>
              <a:gd name="connsiteX1" fmla="*/ 319268 w 2923572"/>
              <a:gd name="connsiteY1" fmla="*/ 572197 h 5544274"/>
              <a:gd name="connsiteX2" fmla="*/ 319268 w 2923572"/>
              <a:gd name="connsiteY2" fmla="*/ 4972076 h 5544274"/>
              <a:gd name="connsiteX3" fmla="*/ 572793 w 2923572"/>
              <a:gd name="connsiteY3" fmla="*/ 5225601 h 5544274"/>
              <a:gd name="connsiteX4" fmla="*/ 2350778 w 2923572"/>
              <a:gd name="connsiteY4" fmla="*/ 5225601 h 5544274"/>
              <a:gd name="connsiteX5" fmla="*/ 2604303 w 2923572"/>
              <a:gd name="connsiteY5" fmla="*/ 4972076 h 5544274"/>
              <a:gd name="connsiteX6" fmla="*/ 2604303 w 2923572"/>
              <a:gd name="connsiteY6" fmla="*/ 572197 h 5544274"/>
              <a:gd name="connsiteX7" fmla="*/ 2350778 w 2923572"/>
              <a:gd name="connsiteY7" fmla="*/ 318672 h 5544274"/>
              <a:gd name="connsiteX8" fmla="*/ 0 w 2923572"/>
              <a:gd name="connsiteY8" fmla="*/ 0 h 5544274"/>
              <a:gd name="connsiteX9" fmla="*/ 2923572 w 2923572"/>
              <a:gd name="connsiteY9" fmla="*/ 0 h 5544274"/>
              <a:gd name="connsiteX10" fmla="*/ 2923572 w 2923572"/>
              <a:gd name="connsiteY10" fmla="*/ 5544274 h 5544274"/>
              <a:gd name="connsiteX11" fmla="*/ 0 w 2923572"/>
              <a:gd name="connsiteY11" fmla="*/ 5544274 h 5544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23572" h="5544274">
                <a:moveTo>
                  <a:pt x="572793" y="318672"/>
                </a:moveTo>
                <a:cubicBezTo>
                  <a:pt x="432775" y="318672"/>
                  <a:pt x="319268" y="432179"/>
                  <a:pt x="319268" y="572197"/>
                </a:cubicBezTo>
                <a:lnTo>
                  <a:pt x="319268" y="4972076"/>
                </a:lnTo>
                <a:cubicBezTo>
                  <a:pt x="319268" y="5112094"/>
                  <a:pt x="432775" y="5225601"/>
                  <a:pt x="572793" y="5225601"/>
                </a:cubicBezTo>
                <a:lnTo>
                  <a:pt x="2350778" y="5225601"/>
                </a:lnTo>
                <a:cubicBezTo>
                  <a:pt x="2490796" y="5225601"/>
                  <a:pt x="2604303" y="5112094"/>
                  <a:pt x="2604303" y="4972076"/>
                </a:cubicBezTo>
                <a:lnTo>
                  <a:pt x="2604303" y="572197"/>
                </a:lnTo>
                <a:cubicBezTo>
                  <a:pt x="2604303" y="432179"/>
                  <a:pt x="2490796" y="318672"/>
                  <a:pt x="2350778" y="318672"/>
                </a:cubicBezTo>
                <a:close/>
                <a:moveTo>
                  <a:pt x="0" y="0"/>
                </a:moveTo>
                <a:lnTo>
                  <a:pt x="2923572" y="0"/>
                </a:lnTo>
                <a:lnTo>
                  <a:pt x="2923572" y="5544274"/>
                </a:lnTo>
                <a:lnTo>
                  <a:pt x="0" y="55442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251581B-3A66-83E7-B33F-B8B0F97280D8}"/>
              </a:ext>
            </a:extLst>
          </p:cNvPr>
          <p:cNvSpPr/>
          <p:nvPr/>
        </p:nvSpPr>
        <p:spPr>
          <a:xfrm>
            <a:off x="4572243" y="2557568"/>
            <a:ext cx="1996716" cy="82781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D8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Blog and educational content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04B9FF0-C7AD-979C-89F7-200EFE20EEA7}"/>
              </a:ext>
            </a:extLst>
          </p:cNvPr>
          <p:cNvSpPr/>
          <p:nvPr/>
        </p:nvSpPr>
        <p:spPr>
          <a:xfrm>
            <a:off x="4572243" y="3692395"/>
            <a:ext cx="1996716" cy="82781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D8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err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Personalised</a:t>
            </a:r>
            <a:r>
              <a:rPr lang="en-US" sz="12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 challenges and recommendations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3945EBF-989C-4C9F-A4D9-57C034687AAE}"/>
              </a:ext>
            </a:extLst>
          </p:cNvPr>
          <p:cNvSpPr/>
          <p:nvPr/>
        </p:nvSpPr>
        <p:spPr>
          <a:xfrm>
            <a:off x="7191328" y="2535571"/>
            <a:ext cx="1996716" cy="82781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D8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Earning “Drops” as a   reward for environmental acts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D8E8805E-0A1F-40CD-5E9A-E993954B793B}"/>
              </a:ext>
            </a:extLst>
          </p:cNvPr>
          <p:cNvSpPr/>
          <p:nvPr/>
        </p:nvSpPr>
        <p:spPr>
          <a:xfrm>
            <a:off x="7191588" y="3692395"/>
            <a:ext cx="1996716" cy="82781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D8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Growing a virtual forest, collecting streaks and badges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E2C56033-4495-503E-B4B2-669E499326C4}"/>
              </a:ext>
            </a:extLst>
          </p:cNvPr>
          <p:cNvSpPr/>
          <p:nvPr/>
        </p:nvSpPr>
        <p:spPr>
          <a:xfrm>
            <a:off x="9810934" y="3692394"/>
            <a:ext cx="1996716" cy="82781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D8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Validation bans those who will try to cheat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3551575-9E8B-6052-30EF-BDF1652EA52F}"/>
              </a:ext>
            </a:extLst>
          </p:cNvPr>
          <p:cNvSpPr/>
          <p:nvPr/>
        </p:nvSpPr>
        <p:spPr>
          <a:xfrm>
            <a:off x="9810934" y="2557568"/>
            <a:ext cx="1996716" cy="82781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D8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Getting discounts and coupons for your progress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B7AB4B6-78D9-0A45-79A8-7A41CD33FC13}"/>
              </a:ext>
            </a:extLst>
          </p:cNvPr>
          <p:cNvSpPr/>
          <p:nvPr/>
        </p:nvSpPr>
        <p:spPr>
          <a:xfrm>
            <a:off x="7191588" y="4876621"/>
            <a:ext cx="1996716" cy="82781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D8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Roboto Bold" panose="02000000000000000000"/>
                <a:ea typeface="Roboto" panose="02000000000000000000" pitchFamily="2" charset="0"/>
                <a:cs typeface="Roboto" panose="02000000000000000000" pitchFamily="2" charset="0"/>
              </a:rPr>
              <a:t>Seeing how cities preforming and competing 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D59225D2-F036-5AA2-BCB2-446B84E669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92026" y="2419269"/>
            <a:ext cx="468000" cy="4680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23EA11C-6053-EDF0-F340-28BC01334B5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61978" y="3477166"/>
            <a:ext cx="468000" cy="468000"/>
          </a:xfrm>
          <a:prstGeom prst="rect">
            <a:avLst/>
          </a:prstGeom>
        </p:spPr>
      </p:pic>
      <p:pic>
        <p:nvPicPr>
          <p:cNvPr id="54" name="Graphic 54">
            <a:extLst>
              <a:ext uri="{FF2B5EF4-FFF2-40B4-BE49-F238E27FC236}">
                <a16:creationId xmlns:a16="http://schemas.microsoft.com/office/drawing/2014/main" id="{760ECCD8-539F-EEBF-CCC2-6D220A6EFA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14952" y="908377"/>
            <a:ext cx="387949" cy="38794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7D99FF9-292D-B45F-B48F-7D970B74EE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56608" y="3498713"/>
            <a:ext cx="468000" cy="4680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8990AD7-8511-3DA7-0E7B-AA63E10818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97353" y="4640902"/>
            <a:ext cx="468000" cy="4680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CB27CDB5-686B-10F2-FC25-F7A0D0DF3CC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68500" y="2318784"/>
            <a:ext cx="468000" cy="4680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D9AFA46-257C-15AA-A5D8-EF6FF635034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flipH="1">
            <a:off x="9594105" y="3549990"/>
            <a:ext cx="468000" cy="4680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C591F66C-FFCB-3891-A6C6-F81A229D5230}"/>
              </a:ext>
            </a:extLst>
          </p:cNvPr>
          <p:cNvSpPr/>
          <p:nvPr/>
        </p:nvSpPr>
        <p:spPr>
          <a:xfrm>
            <a:off x="6910905" y="1323943"/>
            <a:ext cx="2478915" cy="4488628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87468752-F5EC-3DC3-BF91-B27DA8CEBF8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56608" y="2326319"/>
            <a:ext cx="468000" cy="46800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7BB34B0E-7328-70B1-8F66-BBC43E5B1957}"/>
              </a:ext>
            </a:extLst>
          </p:cNvPr>
          <p:cNvSpPr/>
          <p:nvPr/>
        </p:nvSpPr>
        <p:spPr>
          <a:xfrm>
            <a:off x="4230297" y="1488399"/>
            <a:ext cx="2573562" cy="4488628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F4C1C4F-778F-5081-007D-917035ADD4DB}"/>
              </a:ext>
            </a:extLst>
          </p:cNvPr>
          <p:cNvCxnSpPr>
            <a:cxnSpLocks/>
          </p:cNvCxnSpPr>
          <p:nvPr/>
        </p:nvCxnSpPr>
        <p:spPr>
          <a:xfrm flipH="1">
            <a:off x="3194613" y="4158298"/>
            <a:ext cx="6633492" cy="1398889"/>
          </a:xfrm>
          <a:prstGeom prst="line">
            <a:avLst/>
          </a:prstGeom>
          <a:ln w="38100">
            <a:solidFill>
              <a:srgbClr val="00D8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018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20</Slides>
  <Notes>16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Kovács Eszter Éva</dc:creator>
  <cp:revision>2</cp:revision>
  <dcterms:created xsi:type="dcterms:W3CDTF">2023-11-10T21:47:11Z</dcterms:created>
  <dcterms:modified xsi:type="dcterms:W3CDTF">2023-11-26T08:50:01Z</dcterms:modified>
</cp:coreProperties>
</file>